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embeddings/oleObject1.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notesSlides/notesSlide1.xml" ContentType="application/vnd.openxmlformats-officedocument.presentationml.notesSlide+xml"/>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notesSlides/notesSlide2.xml" ContentType="application/vnd.openxmlformats-officedocument.presentationml.notesSlide+xml"/>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ppt/embeddings/oleObject18.bin" ContentType="application/vnd.openxmlformats-officedocument.oleObject"/>
  <Override PartName="/ppt/embeddings/oleObject19.bin" ContentType="application/vnd.openxmlformats-officedocument.oleObject"/>
  <Override PartName="/ppt/embeddings/oleObject20.bin" ContentType="application/vnd.openxmlformats-officedocument.oleObject"/>
  <Override PartName="/ppt/embeddings/oleObject21.bin" ContentType="application/vnd.openxmlformats-officedocument.oleObject"/>
  <Override PartName="/ppt/embeddings/oleObject22.bin" ContentType="application/vnd.openxmlformats-officedocument.oleObject"/>
  <Override PartName="/ppt/embeddings/oleObject23.bin" ContentType="application/vnd.openxmlformats-officedocument.oleObject"/>
  <Override PartName="/ppt/embeddings/oleObject24.bin" ContentType="application/vnd.openxmlformats-officedocument.oleObject"/>
  <Override PartName="/ppt/embeddings/oleObject25.bin" ContentType="application/vnd.openxmlformats-officedocument.oleObject"/>
  <Override PartName="/ppt/embeddings/oleObject26.bin" ContentType="application/vnd.openxmlformats-officedocument.oleObject"/>
  <Override PartName="/ppt/embeddings/oleObject27.bin" ContentType="application/vnd.openxmlformats-officedocument.oleObject"/>
  <Override PartName="/ppt/embeddings/oleObject28.bin" ContentType="application/vnd.openxmlformats-officedocument.oleObject"/>
  <Override PartName="/ppt/embeddings/oleObject29.bin" ContentType="application/vnd.openxmlformats-officedocument.oleObject"/>
  <Override PartName="/ppt/embeddings/oleObject30.bin" ContentType="application/vnd.openxmlformats-officedocument.oleObject"/>
  <Override PartName="/ppt/embeddings/oleObject31.bin" ContentType="application/vnd.openxmlformats-officedocument.oleObject"/>
  <Override PartName="/ppt/embeddings/oleObject32.bin" ContentType="application/vnd.openxmlformats-officedocument.oleObject"/>
  <Override PartName="/ppt/embeddings/oleObject33.bin" ContentType="application/vnd.openxmlformats-officedocument.oleObject"/>
  <Override PartName="/ppt/embeddings/oleObject34.bin" ContentType="application/vnd.openxmlformats-officedocument.oleObject"/>
  <Override PartName="/ppt/embeddings/oleObject35.bin" ContentType="application/vnd.openxmlformats-officedocument.oleObject"/>
  <Override PartName="/ppt/embeddings/Microsoft_Equation1.bin" ContentType="application/vnd.openxmlformats-officedocument.oleObject"/>
  <Override PartName="/ppt/embeddings/oleObject36.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8"/>
  </p:notesMasterIdLst>
  <p:handoutMasterIdLst>
    <p:handoutMasterId r:id="rId59"/>
  </p:handoutMasterIdLst>
  <p:sldIdLst>
    <p:sldId id="358" r:id="rId2"/>
    <p:sldId id="359" r:id="rId3"/>
    <p:sldId id="360" r:id="rId4"/>
    <p:sldId id="361" r:id="rId5"/>
    <p:sldId id="362" r:id="rId6"/>
    <p:sldId id="363" r:id="rId7"/>
    <p:sldId id="364" r:id="rId8"/>
    <p:sldId id="365" r:id="rId9"/>
    <p:sldId id="366" r:id="rId10"/>
    <p:sldId id="367" r:id="rId11"/>
    <p:sldId id="368" r:id="rId12"/>
    <p:sldId id="369" r:id="rId13"/>
    <p:sldId id="370" r:id="rId14"/>
    <p:sldId id="404" r:id="rId15"/>
    <p:sldId id="372" r:id="rId16"/>
    <p:sldId id="418" r:id="rId17"/>
    <p:sldId id="373" r:id="rId18"/>
    <p:sldId id="374" r:id="rId19"/>
    <p:sldId id="375" r:id="rId20"/>
    <p:sldId id="376" r:id="rId21"/>
    <p:sldId id="377" r:id="rId22"/>
    <p:sldId id="378" r:id="rId23"/>
    <p:sldId id="379" r:id="rId24"/>
    <p:sldId id="380" r:id="rId25"/>
    <p:sldId id="381" r:id="rId26"/>
    <p:sldId id="382" r:id="rId27"/>
    <p:sldId id="383" r:id="rId28"/>
    <p:sldId id="384" r:id="rId29"/>
    <p:sldId id="385" r:id="rId30"/>
    <p:sldId id="386" r:id="rId31"/>
    <p:sldId id="387" r:id="rId32"/>
    <p:sldId id="388" r:id="rId33"/>
    <p:sldId id="389" r:id="rId34"/>
    <p:sldId id="390" r:id="rId35"/>
    <p:sldId id="391" r:id="rId36"/>
    <p:sldId id="392" r:id="rId37"/>
    <p:sldId id="393" r:id="rId38"/>
    <p:sldId id="394" r:id="rId39"/>
    <p:sldId id="395" r:id="rId40"/>
    <p:sldId id="396" r:id="rId41"/>
    <p:sldId id="397" r:id="rId42"/>
    <p:sldId id="398" r:id="rId43"/>
    <p:sldId id="399" r:id="rId44"/>
    <p:sldId id="405" r:id="rId45"/>
    <p:sldId id="417" r:id="rId46"/>
    <p:sldId id="419" r:id="rId47"/>
    <p:sldId id="407" r:id="rId48"/>
    <p:sldId id="408" r:id="rId49"/>
    <p:sldId id="414" r:id="rId50"/>
    <p:sldId id="409" r:id="rId51"/>
    <p:sldId id="411" r:id="rId52"/>
    <p:sldId id="412" r:id="rId53"/>
    <p:sldId id="415" r:id="rId54"/>
    <p:sldId id="413" r:id="rId55"/>
    <p:sldId id="410" r:id="rId56"/>
    <p:sldId id="403" r:id="rId57"/>
  </p:sldIdLst>
  <p:sldSz cx="9144000" cy="6858000" type="screen4x3"/>
  <p:notesSz cx="6858000" cy="9144000"/>
  <p:defaultText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3717">
          <p15:clr>
            <a:srgbClr val="A4A3A4"/>
          </p15:clr>
        </p15:guide>
        <p15:guide id="2" orient="horz" pos="1847">
          <p15:clr>
            <a:srgbClr val="A4A3A4"/>
          </p15:clr>
        </p15:guide>
        <p15:guide id="3" orient="horz" pos="657">
          <p15:clr>
            <a:srgbClr val="A4A3A4"/>
          </p15:clr>
        </p15:guide>
        <p15:guide id="4" orient="horz" pos="4032">
          <p15:clr>
            <a:srgbClr val="A4A3A4"/>
          </p15:clr>
        </p15:guide>
        <p15:guide id="5" orient="horz" pos="934">
          <p15:clr>
            <a:srgbClr val="A4A3A4"/>
          </p15:clr>
        </p15:guide>
        <p15:guide id="6" orient="horz" pos="3749">
          <p15:clr>
            <a:srgbClr val="A4A3A4"/>
          </p15:clr>
        </p15:guide>
        <p15:guide id="7" orient="horz" pos="1075">
          <p15:clr>
            <a:srgbClr val="A4A3A4"/>
          </p15:clr>
        </p15:guide>
        <p15:guide id="8" orient="horz" pos="1203">
          <p15:clr>
            <a:srgbClr val="A4A3A4"/>
          </p15:clr>
        </p15:guide>
        <p15:guide id="9" orient="horz" pos="4199">
          <p15:clr>
            <a:srgbClr val="A4A3A4"/>
          </p15:clr>
        </p15:guide>
        <p15:guide id="10" orient="horz" pos="1728">
          <p15:clr>
            <a:srgbClr val="A4A3A4"/>
          </p15:clr>
        </p15:guide>
        <p15:guide id="11" orient="horz" pos="1729">
          <p15:clr>
            <a:srgbClr val="A4A3A4"/>
          </p15:clr>
        </p15:guide>
        <p15:guide id="12" orient="horz" pos="4140">
          <p15:clr>
            <a:srgbClr val="A4A3A4"/>
          </p15:clr>
        </p15:guide>
        <p15:guide id="13" pos="3022">
          <p15:clr>
            <a:srgbClr val="A4A3A4"/>
          </p15:clr>
        </p15:guide>
        <p15:guide id="14" pos="5477">
          <p15:clr>
            <a:srgbClr val="A4A3A4"/>
          </p15:clr>
        </p15:guide>
        <p15:guide id="15" pos="4319">
          <p15:clr>
            <a:srgbClr val="A4A3A4"/>
          </p15:clr>
        </p15:guide>
        <p15:guide id="16" pos="1470">
          <p15:clr>
            <a:srgbClr val="A4A3A4"/>
          </p15:clr>
        </p15:guide>
        <p15:guide id="17" pos="281">
          <p15:clr>
            <a:srgbClr val="A4A3A4"/>
          </p15:clr>
        </p15:guide>
        <p15:guide id="18" pos="2741">
          <p15:clr>
            <a:srgbClr val="A4A3A4"/>
          </p15:clr>
        </p15:guide>
        <p15:guide id="19" pos="286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80015"/>
    <a:srgbClr val="0092D2"/>
    <a:srgbClr val="009CD1"/>
    <a:srgbClr val="B1B9BD"/>
    <a:srgbClr val="89979D"/>
    <a:srgbClr val="62747C"/>
    <a:srgbClr val="3B515B"/>
    <a:srgbClr val="DCDCDC"/>
    <a:srgbClr val="B4B4B4"/>
    <a:srgbClr val="88888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549" autoAdjust="0"/>
    <p:restoredTop sz="94194"/>
  </p:normalViewPr>
  <p:slideViewPr>
    <p:cSldViewPr snapToGrid="0" snapToObjects="1">
      <p:cViewPr>
        <p:scale>
          <a:sx n="100" d="100"/>
          <a:sy n="100" d="100"/>
        </p:scale>
        <p:origin x="-792" y="-80"/>
      </p:cViewPr>
      <p:guideLst>
        <p:guide orient="horz" pos="3717"/>
        <p:guide orient="horz" pos="1847"/>
        <p:guide orient="horz" pos="657"/>
        <p:guide orient="horz" pos="4032"/>
        <p:guide orient="horz" pos="934"/>
        <p:guide orient="horz" pos="3749"/>
        <p:guide orient="horz" pos="1075"/>
        <p:guide orient="horz" pos="1203"/>
        <p:guide orient="horz" pos="4199"/>
        <p:guide orient="horz" pos="1728"/>
        <p:guide orient="horz" pos="1729"/>
        <p:guide orient="horz" pos="4140"/>
        <p:guide pos="3022"/>
        <p:guide pos="5477"/>
        <p:guide pos="4319"/>
        <p:guide pos="1470"/>
        <p:guide pos="281"/>
        <p:guide pos="2741"/>
        <p:guide pos="286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notesMaster" Target="notesMasters/notesMaster1.xml"/><Relationship Id="rId59" Type="http://schemas.openxmlformats.org/officeDocument/2006/relationships/handoutMaster" Target="handoutMasters/handoutMaster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printerSettings" Target="printerSettings/printerSettings1.bin"/><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 Id="rId2" Type="http://schemas.openxmlformats.org/officeDocument/2006/relationships/image" Target="../media/image5.emf"/><Relationship Id="rId3" Type="http://schemas.openxmlformats.org/officeDocument/2006/relationships/image" Target="../media/image6.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8.emf"/><Relationship Id="rId2" Type="http://schemas.openxmlformats.org/officeDocument/2006/relationships/image" Target="../media/image29.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30.emf"/><Relationship Id="rId2" Type="http://schemas.openxmlformats.org/officeDocument/2006/relationships/image" Target="../media/image3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32.emf"/><Relationship Id="rId2" Type="http://schemas.openxmlformats.org/officeDocument/2006/relationships/image" Target="../media/image33.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34.emf"/><Relationship Id="rId2" Type="http://schemas.openxmlformats.org/officeDocument/2006/relationships/image" Target="../media/image35.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41.emf"/><Relationship Id="rId2" Type="http://schemas.openxmlformats.org/officeDocument/2006/relationships/image" Target="../media/image42.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43.emf"/><Relationship Id="rId2" Type="http://schemas.openxmlformats.org/officeDocument/2006/relationships/image" Target="../media/image44.emf"/><Relationship Id="rId3" Type="http://schemas.openxmlformats.org/officeDocument/2006/relationships/image" Target="../media/image45.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7.emf"/><Relationship Id="rId2" Type="http://schemas.openxmlformats.org/officeDocument/2006/relationships/image" Target="../media/image8.emf"/><Relationship Id="rId3"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emf"/><Relationship Id="rId2" Type="http://schemas.openxmlformats.org/officeDocument/2006/relationships/image" Target="../media/image13.emf"/><Relationship Id="rId3" Type="http://schemas.openxmlformats.org/officeDocument/2006/relationships/image" Target="../media/image1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5.emf"/><Relationship Id="rId2" Type="http://schemas.openxmlformats.org/officeDocument/2006/relationships/image" Target="../media/image1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7.emf"/><Relationship Id="rId2"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2.emf"/><Relationship Id="rId2" Type="http://schemas.openxmlformats.org/officeDocument/2006/relationships/image" Target="../media/image23.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5.emf"/><Relationship Id="rId2" Type="http://schemas.openxmlformats.org/officeDocument/2006/relationships/image" Target="../media/image26.emf"/><Relationship Id="rId3" Type="http://schemas.openxmlformats.org/officeDocument/2006/relationships/image" Target="../media/image2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dirty="0">
              <a:latin typeface="TheSans UHH Bold Caps"/>
            </a:endParaRPr>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990B03B8-5142-5243-8747-1F305A937668}" type="datetimeFigureOut">
              <a:rPr lang="de-DE" smtClean="0">
                <a:latin typeface="TheSans UHH Bold Caps"/>
              </a:rPr>
              <a:t>24/04/19</a:t>
            </a:fld>
            <a:endParaRPr lang="de-DE" dirty="0">
              <a:latin typeface="TheSans UHH Bold Caps"/>
            </a:endParaRPr>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dirty="0">
              <a:latin typeface="TheSans UHH Bold Caps"/>
            </a:endParaRPr>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1FC051A-4269-3349-B3CC-0AFD8485E50A}" type="slidenum">
              <a:rPr lang="de-DE" smtClean="0">
                <a:latin typeface="TheSans UHH Bold Caps"/>
              </a:rPr>
              <a:t>‹#›</a:t>
            </a:fld>
            <a:endParaRPr lang="de-DE" dirty="0">
              <a:latin typeface="TheSans UHH Bold Caps"/>
            </a:endParaRPr>
          </a:p>
        </p:txBody>
      </p:sp>
    </p:spTree>
    <p:extLst>
      <p:ext uri="{BB962C8B-B14F-4D97-AF65-F5344CB8AC3E}">
        <p14:creationId xmlns:p14="http://schemas.microsoft.com/office/powerpoint/2010/main" val="1461388630"/>
      </p:ext>
    </p:extLst>
  </p:cSld>
  <p:clrMap bg1="lt1" tx1="dk1" bg2="lt2" tx2="dk2" accent1="accent1" accent2="accent2" accent3="accent3" accent4="accent4" accent5="accent5" accent6="accent6" hlink="hlink" folHlink="folHlink"/>
  <p:hf hdr="0" ftr="0" dt="0"/>
</p:handoutMaster>
</file>

<file path=ppt/media/image11.png>
</file>

<file path=ppt/media/image19.png>
</file>

<file path=ppt/media/image2.png>
</file>

<file path=ppt/media/image20.png>
</file>

<file path=ppt/media/image24.png>
</file>

<file path=ppt/media/image3.png>
</file>

<file path=ppt/media/image38.png>
</file>

<file path=ppt/media/image39.png>
</file>

<file path=ppt/media/image40.png>
</file>

<file path=ppt/media/image47.png>
</file>

<file path=ppt/media/image48.png>
</file>

<file path=ppt/media/image50.png>
</file>

<file path=ppt/media/image51.png>
</file>

<file path=ppt/media/image52.png>
</file>

<file path=ppt/media/image5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TheSans UHH Bold Caps"/>
              </a:defRPr>
            </a:lvl1pPr>
          </a:lstStyle>
          <a:p>
            <a:endParaRPr lang="de-DE" dirty="0"/>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TheSans UHH Bold Caps"/>
              </a:defRPr>
            </a:lvl1pPr>
          </a:lstStyle>
          <a:p>
            <a:fld id="{FC7BB34A-E9E0-164A-AE59-348CE25F601F}" type="datetimeFigureOut">
              <a:rPr lang="de-DE" smtClean="0"/>
              <a:pPr/>
              <a:t>24/04/19</a:t>
            </a:fld>
            <a:endParaRPr lang="de-DE" dirty="0"/>
          </a:p>
        </p:txBody>
      </p:sp>
      <p:sp>
        <p:nvSpPr>
          <p:cNvPr id="4" name="Folienbildplatzhalt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dirty="0" smtClean="0"/>
              <a:t>Mastertextformat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TheSans UHH Bold Caps"/>
              </a:defRPr>
            </a:lvl1pPr>
          </a:lstStyle>
          <a:p>
            <a:endParaRPr lang="de-DE" dirty="0"/>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TheSans UHH Bold Caps"/>
              </a:defRPr>
            </a:lvl1pPr>
          </a:lstStyle>
          <a:p>
            <a:fld id="{0053D800-90B3-984F-9A52-23098A3E9535}" type="slidenum">
              <a:rPr lang="de-DE" smtClean="0"/>
              <a:pPr/>
              <a:t>‹#›</a:t>
            </a:fld>
            <a:endParaRPr lang="de-DE" dirty="0"/>
          </a:p>
        </p:txBody>
      </p:sp>
    </p:spTree>
    <p:extLst>
      <p:ext uri="{BB962C8B-B14F-4D97-AF65-F5344CB8AC3E}">
        <p14:creationId xmlns:p14="http://schemas.microsoft.com/office/powerpoint/2010/main" val="1070029038"/>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TheSans UHH Bold Caps"/>
        <a:ea typeface="+mn-ea"/>
        <a:cs typeface="+mn-cs"/>
      </a:defRPr>
    </a:lvl1pPr>
    <a:lvl2pPr marL="457200" algn="l" defTabSz="457200" rtl="0" eaLnBrk="1" latinLnBrk="0" hangingPunct="1">
      <a:defRPr sz="1200" kern="1200">
        <a:solidFill>
          <a:schemeClr val="tx1"/>
        </a:solidFill>
        <a:latin typeface="TheSans UHH Bold Caps"/>
        <a:ea typeface="+mn-ea"/>
        <a:cs typeface="+mn-cs"/>
      </a:defRPr>
    </a:lvl2pPr>
    <a:lvl3pPr marL="914400" algn="l" defTabSz="457200" rtl="0" eaLnBrk="1" latinLnBrk="0" hangingPunct="1">
      <a:defRPr sz="1200" kern="1200">
        <a:solidFill>
          <a:schemeClr val="tx1"/>
        </a:solidFill>
        <a:latin typeface="TheSans UHH Bold Caps"/>
        <a:ea typeface="+mn-ea"/>
        <a:cs typeface="+mn-cs"/>
      </a:defRPr>
    </a:lvl3pPr>
    <a:lvl4pPr marL="1371600" algn="l" defTabSz="457200" rtl="0" eaLnBrk="1" latinLnBrk="0" hangingPunct="1">
      <a:defRPr sz="1200" kern="1200">
        <a:solidFill>
          <a:schemeClr val="tx1"/>
        </a:solidFill>
        <a:latin typeface="TheSans UHH Bold Caps"/>
        <a:ea typeface="+mn-ea"/>
        <a:cs typeface="+mn-cs"/>
      </a:defRPr>
    </a:lvl4pPr>
    <a:lvl5pPr marL="1828800" algn="l" defTabSz="457200" rtl="0" eaLnBrk="1" latinLnBrk="0" hangingPunct="1">
      <a:defRPr sz="1200" kern="1200">
        <a:solidFill>
          <a:schemeClr val="tx1"/>
        </a:solidFill>
        <a:latin typeface="TheSans UHH Bold Caps"/>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53D800-90B3-984F-9A52-23098A3E9535}" type="slidenum">
              <a:rPr lang="de-DE" smtClean="0"/>
              <a:pPr/>
              <a:t>3</a:t>
            </a:fld>
            <a:endParaRPr lang="de-DE" dirty="0"/>
          </a:p>
        </p:txBody>
      </p:sp>
    </p:spTree>
    <p:extLst>
      <p:ext uri="{BB962C8B-B14F-4D97-AF65-F5344CB8AC3E}">
        <p14:creationId xmlns:p14="http://schemas.microsoft.com/office/powerpoint/2010/main" val="2130375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53D800-90B3-984F-9A52-23098A3E9535}" type="slidenum">
              <a:rPr lang="de-DE" smtClean="0"/>
              <a:pPr/>
              <a:t>10</a:t>
            </a:fld>
            <a:endParaRPr lang="de-DE" dirty="0"/>
          </a:p>
        </p:txBody>
      </p:sp>
    </p:spTree>
    <p:extLst>
      <p:ext uri="{BB962C8B-B14F-4D97-AF65-F5344CB8AC3E}">
        <p14:creationId xmlns:p14="http://schemas.microsoft.com/office/powerpoint/2010/main" val="5170707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1" name="Inhaltsplatzhalter 20"/>
          <p:cNvSpPr>
            <a:spLocks noGrp="1"/>
          </p:cNvSpPr>
          <p:nvPr>
            <p:ph sz="quarter" idx="12" hasCustomPrompt="1"/>
          </p:nvPr>
        </p:nvSpPr>
        <p:spPr>
          <a:xfrm>
            <a:off x="342001" y="4425480"/>
            <a:ext cx="6098914" cy="1181873"/>
          </a:xfrm>
          <a:prstGeom prst="rect">
            <a:avLst/>
          </a:prstGeom>
        </p:spPr>
        <p:txBody>
          <a:bodyPr vert="horz" tIns="46800"/>
          <a:lstStyle>
            <a:lvl1pPr marL="0" indent="0">
              <a:lnSpc>
                <a:spcPts val="4400"/>
              </a:lnSpc>
              <a:spcBef>
                <a:spcPts val="0"/>
              </a:spcBef>
              <a:buNone/>
              <a:defRPr sz="4400" b="0" i="0">
                <a:solidFill>
                  <a:srgbClr val="000000"/>
                </a:solidFill>
                <a:latin typeface="TheSans UHH Bold Caps"/>
                <a:cs typeface="TheSans UHH Bold Caps"/>
              </a:defRPr>
            </a:lvl1pPr>
            <a:lvl2pPr marL="457200" indent="0">
              <a:buNone/>
              <a:defRPr/>
            </a:lvl2pPr>
            <a:lvl3pPr marL="914400" indent="0">
              <a:buNone/>
              <a:defRPr/>
            </a:lvl3pPr>
            <a:lvl4pPr marL="1371600" indent="0">
              <a:buNone/>
              <a:defRPr/>
            </a:lvl4pPr>
            <a:lvl5pPr marL="1828800" indent="0">
              <a:buNone/>
              <a:defRPr/>
            </a:lvl5pPr>
          </a:lstStyle>
          <a:p>
            <a:pPr lvl="0"/>
            <a:r>
              <a:rPr lang="de-DE" dirty="0" smtClean="0"/>
              <a:t>TITLE OF PRESENTATION</a:t>
            </a:r>
            <a:endParaRPr lang="de-DE" dirty="0"/>
          </a:p>
        </p:txBody>
      </p:sp>
      <p:sp>
        <p:nvSpPr>
          <p:cNvPr id="23" name="Textplatzhalter 22"/>
          <p:cNvSpPr>
            <a:spLocks noGrp="1"/>
          </p:cNvSpPr>
          <p:nvPr>
            <p:ph type="body" sz="quarter" idx="13" hasCustomPrompt="1"/>
          </p:nvPr>
        </p:nvSpPr>
        <p:spPr>
          <a:xfrm>
            <a:off x="341314" y="3944230"/>
            <a:ext cx="6099602" cy="481013"/>
          </a:xfrm>
          <a:prstGeom prst="rect">
            <a:avLst/>
          </a:prstGeom>
        </p:spPr>
        <p:txBody>
          <a:bodyPr vert="horz"/>
          <a:lstStyle>
            <a:lvl1pPr marL="0" indent="0">
              <a:buNone/>
              <a:defRPr sz="2000" b="0" i="0">
                <a:solidFill>
                  <a:schemeClr val="tx1"/>
                </a:solidFill>
                <a:latin typeface="TheSans UHH Bold Caps"/>
                <a:cs typeface="TheSans UHH Bold Caps"/>
              </a:defRPr>
            </a:lvl1pPr>
          </a:lstStyle>
          <a:p>
            <a:pPr lvl="0"/>
            <a:r>
              <a:rPr lang="de-DE" dirty="0" smtClean="0"/>
              <a:t>Name OF PRESENTER</a:t>
            </a:r>
            <a:endParaRPr lang="de-DE" dirty="0"/>
          </a:p>
        </p:txBody>
      </p:sp>
      <p:sp>
        <p:nvSpPr>
          <p:cNvPr id="7" name="Datumsplatzhalter 2"/>
          <p:cNvSpPr>
            <a:spLocks noGrp="1"/>
          </p:cNvSpPr>
          <p:nvPr>
            <p:ph type="dt" sz="half" idx="10"/>
          </p:nvPr>
        </p:nvSpPr>
        <p:spPr>
          <a:xfrm>
            <a:off x="457200" y="6442393"/>
            <a:ext cx="907185" cy="365125"/>
          </a:xfrm>
        </p:spPr>
        <p:txBody>
          <a:bodyPr/>
          <a:lstStyle/>
          <a:p>
            <a:endParaRPr lang="de-DE"/>
          </a:p>
        </p:txBody>
      </p:sp>
      <p:sp>
        <p:nvSpPr>
          <p:cNvPr id="8" name="Fußzeilenplatzhalter 3"/>
          <p:cNvSpPr>
            <a:spLocks noGrp="1"/>
          </p:cNvSpPr>
          <p:nvPr>
            <p:ph type="ftr" sz="quarter" idx="11"/>
          </p:nvPr>
        </p:nvSpPr>
        <p:spPr>
          <a:xfrm>
            <a:off x="1446388" y="6442393"/>
            <a:ext cx="4522788" cy="365125"/>
          </a:xfrm>
        </p:spPr>
        <p:txBody>
          <a:bodyPr/>
          <a:lstStyle/>
          <a:p>
            <a:endParaRPr lang="de-DE" dirty="0" smtClean="0"/>
          </a:p>
        </p:txBody>
      </p:sp>
      <p:pic>
        <p:nvPicPr>
          <p:cNvPr id="5" name="Picture 4" descr="LT_logo_newsitem_575x575.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6200" y="139700"/>
            <a:ext cx="1262785" cy="1262785"/>
          </a:xfrm>
          <a:prstGeom prst="rect">
            <a:avLst/>
          </a:prstGeom>
        </p:spPr>
      </p:pic>
      <p:sp>
        <p:nvSpPr>
          <p:cNvPr id="9" name="Textplatzhalter 2"/>
          <p:cNvSpPr>
            <a:spLocks noGrp="1"/>
          </p:cNvSpPr>
          <p:nvPr>
            <p:ph type="body" idx="1" hasCustomPrompt="1"/>
          </p:nvPr>
        </p:nvSpPr>
        <p:spPr>
          <a:xfrm>
            <a:off x="1498600" y="161901"/>
            <a:ext cx="4800600" cy="866800"/>
          </a:xfrm>
          <a:prstGeom prst="rect">
            <a:avLst/>
          </a:prstGeom>
        </p:spPr>
        <p:txBody>
          <a:bodyPr lIns="0" tIns="0" anchor="t" anchorCtr="0"/>
          <a:lstStyle>
            <a:lvl1pPr marL="0" indent="0">
              <a:lnSpc>
                <a:spcPts val="3200"/>
              </a:lnSpc>
              <a:spcBef>
                <a:spcPts val="0"/>
              </a:spcBef>
              <a:buNone/>
              <a:defRPr sz="3200" b="0" i="0" baseline="0">
                <a:latin typeface="TheSans UHH Bold Caps"/>
                <a:cs typeface="TheSans UHH Bold Cap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VENUE</a:t>
            </a:r>
          </a:p>
          <a:p>
            <a:pPr lvl="0"/>
            <a:r>
              <a:rPr lang="de-DE" dirty="0" smtClean="0"/>
              <a:t>DATE</a:t>
            </a:r>
          </a:p>
        </p:txBody>
      </p:sp>
      <p:sp>
        <p:nvSpPr>
          <p:cNvPr id="10" name="Textplatzhalter 2"/>
          <p:cNvSpPr>
            <a:spLocks noGrp="1"/>
          </p:cNvSpPr>
          <p:nvPr>
            <p:ph type="body" idx="14" hasCustomPrompt="1"/>
          </p:nvPr>
        </p:nvSpPr>
        <p:spPr>
          <a:xfrm>
            <a:off x="354700" y="5607353"/>
            <a:ext cx="7074799" cy="433400"/>
          </a:xfrm>
          <a:prstGeom prst="rect">
            <a:avLst/>
          </a:prstGeom>
        </p:spPr>
        <p:txBody>
          <a:bodyPr lIns="0" tIns="0" anchor="t" anchorCtr="0"/>
          <a:lstStyle>
            <a:lvl1pPr marL="0" indent="0">
              <a:lnSpc>
                <a:spcPts val="3200"/>
              </a:lnSpc>
              <a:spcBef>
                <a:spcPts val="0"/>
              </a:spcBef>
              <a:buNone/>
              <a:defRPr sz="1800" b="0" i="0" baseline="0">
                <a:latin typeface="TheSans UHH Bold Caps"/>
                <a:cs typeface="TheSans UHH Bold Cap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err="1" smtClean="0"/>
              <a:t>email@informatik.uni-hamburg.de</a:t>
            </a:r>
            <a:endParaRPr lang="de-DE" dirty="0" smtClean="0"/>
          </a:p>
        </p:txBody>
      </p:sp>
      <p:sp>
        <p:nvSpPr>
          <p:cNvPr id="11" name="Foliennummernplatzhalter 5"/>
          <p:cNvSpPr>
            <a:spLocks noGrp="1"/>
          </p:cNvSpPr>
          <p:nvPr>
            <p:ph type="sldNum" sz="quarter" idx="4"/>
          </p:nvPr>
        </p:nvSpPr>
        <p:spPr>
          <a:xfrm>
            <a:off x="7296904" y="6442393"/>
            <a:ext cx="1389896" cy="365125"/>
          </a:xfrm>
          <a:prstGeom prst="rect">
            <a:avLst/>
          </a:prstGeom>
        </p:spPr>
        <p:txBody>
          <a:bodyPr vert="horz" lIns="91440" tIns="45720" rIns="91440" bIns="45720" rtlCol="0" anchor="ctr"/>
          <a:lstStyle>
            <a:lvl1pPr algn="r">
              <a:defRPr sz="1200" b="0" i="0">
                <a:solidFill>
                  <a:srgbClr val="000000"/>
                </a:solidFill>
                <a:latin typeface="TheSans UHH Regular"/>
                <a:cs typeface="TheSans UHH Regular"/>
              </a:defRPr>
            </a:lvl1pPr>
          </a:lstStyle>
          <a:p>
            <a:fld id="{43F0430C-3290-2846-9C5E-237D45BC81A9}" type="slidenum">
              <a:rPr lang="de-DE" smtClean="0"/>
              <a:pPr/>
              <a:t>‹#›</a:t>
            </a:fld>
            <a:endParaRPr lang="de-DE" dirty="0"/>
          </a:p>
        </p:txBody>
      </p:sp>
    </p:spTree>
    <p:extLst>
      <p:ext uri="{BB962C8B-B14F-4D97-AF65-F5344CB8AC3E}">
        <p14:creationId xmlns:p14="http://schemas.microsoft.com/office/powerpoint/2010/main" val="22617695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de-DE" smtClean="0"/>
              <a:t>Titelmasterformat durch Klicken bearbeiten</a:t>
            </a:r>
            <a:endParaRPr lang="de-DE"/>
          </a:p>
        </p:txBody>
      </p:sp>
      <p:sp>
        <p:nvSpPr>
          <p:cNvPr id="3" name="Textplatzhalt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DE" smtClean="0"/>
              <a:t>Textmasterformate durch Klicken bearbeiten</a:t>
            </a:r>
          </a:p>
        </p:txBody>
      </p:sp>
      <p:sp>
        <p:nvSpPr>
          <p:cNvPr id="4" name="Rectangle 5"/>
          <p:cNvSpPr>
            <a:spLocks noGrp="1" noChangeArrowheads="1"/>
          </p:cNvSpPr>
          <p:nvPr>
            <p:ph type="ftr" sz="quarter" idx="10"/>
          </p:nvPr>
        </p:nvSpPr>
        <p:spPr>
          <a:ln/>
        </p:spPr>
        <p:txBody>
          <a:bodyPr/>
          <a:lstStyle>
            <a:lvl1pPr>
              <a:defRPr/>
            </a:lvl1pPr>
          </a:lstStyle>
          <a:p>
            <a:pPr>
              <a:defRPr/>
            </a:pPr>
            <a:endParaRPr lang="de-DE" dirty="0"/>
          </a:p>
        </p:txBody>
      </p:sp>
      <p:sp>
        <p:nvSpPr>
          <p:cNvPr id="5" name="Foliennummernplatzhalter 5"/>
          <p:cNvSpPr>
            <a:spLocks noGrp="1"/>
          </p:cNvSpPr>
          <p:nvPr>
            <p:ph type="sldNum" sz="quarter" idx="4"/>
          </p:nvPr>
        </p:nvSpPr>
        <p:spPr>
          <a:xfrm>
            <a:off x="7296904" y="6442393"/>
            <a:ext cx="1389896" cy="365125"/>
          </a:xfrm>
          <a:prstGeom prst="rect">
            <a:avLst/>
          </a:prstGeom>
        </p:spPr>
        <p:txBody>
          <a:bodyPr vert="horz" lIns="91440" tIns="45720" rIns="91440" bIns="45720" rtlCol="0" anchor="ctr"/>
          <a:lstStyle>
            <a:lvl1pPr algn="r">
              <a:defRPr sz="1200" b="0" i="0">
                <a:solidFill>
                  <a:srgbClr val="000000"/>
                </a:solidFill>
                <a:latin typeface="TheSans UHH Regular"/>
                <a:cs typeface="TheSans UHH Regular"/>
              </a:defRPr>
            </a:lvl1pPr>
          </a:lstStyle>
          <a:p>
            <a:fld id="{43F0430C-3290-2846-9C5E-237D45BC81A9}" type="slidenum">
              <a:rPr lang="de-DE" smtClean="0"/>
              <a:pPr/>
              <a:t>‹#›</a:t>
            </a:fld>
            <a:endParaRPr lang="de-DE" dirty="0"/>
          </a:p>
        </p:txBody>
      </p:sp>
    </p:spTree>
    <p:extLst>
      <p:ext uri="{BB962C8B-B14F-4D97-AF65-F5344CB8AC3E}">
        <p14:creationId xmlns:p14="http://schemas.microsoft.com/office/powerpoint/2010/main" val="1152251001"/>
      </p:ext>
    </p:extLst>
  </p:cSld>
  <p:clrMapOvr>
    <a:masterClrMapping/>
  </p:clrMapOvr>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58775" y="488950"/>
            <a:ext cx="6877050" cy="838200"/>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a:xfrm>
            <a:off x="250825" y="1592263"/>
            <a:ext cx="8640763" cy="4789487"/>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685800" y="6248400"/>
            <a:ext cx="1905000" cy="457200"/>
          </a:xfrm>
          <a:prstGeom prst="rect">
            <a:avLst/>
          </a:prstGeom>
        </p:spPr>
        <p:txBody>
          <a:bodyPr/>
          <a:lstStyle>
            <a:lvl1pPr>
              <a:defRPr/>
            </a:lvl1pPr>
          </a:lstStyle>
          <a:p>
            <a:endParaRPr lang="ko-KR" altLang="de-DE"/>
          </a:p>
        </p:txBody>
      </p:sp>
      <p:sp>
        <p:nvSpPr>
          <p:cNvPr id="5" name="Footer Placeholder 4"/>
          <p:cNvSpPr>
            <a:spLocks noGrp="1"/>
          </p:cNvSpPr>
          <p:nvPr>
            <p:ph type="ftr" sz="quarter" idx="11"/>
          </p:nvPr>
        </p:nvSpPr>
        <p:spPr/>
        <p:txBody>
          <a:bodyPr/>
          <a:lstStyle>
            <a:lvl1pPr>
              <a:defRPr/>
            </a:lvl1pPr>
          </a:lstStyle>
          <a:p>
            <a:r>
              <a:rPr lang="de-DE" altLang="ko-KR" dirty="0" smtClean="0"/>
              <a:t>SS2016  |  Computer Science Department   |   LT  -  Prof. Dr. Chris Biemann   |</a:t>
            </a:r>
            <a:endParaRPr lang="ko-KR" altLang="de-DE" dirty="0"/>
          </a:p>
        </p:txBody>
      </p:sp>
      <p:sp>
        <p:nvSpPr>
          <p:cNvPr id="6" name="Slide Number Placeholder 5"/>
          <p:cNvSpPr>
            <a:spLocks noGrp="1"/>
          </p:cNvSpPr>
          <p:nvPr>
            <p:ph type="sldNum" sz="quarter" idx="12"/>
          </p:nvPr>
        </p:nvSpPr>
        <p:spPr>
          <a:xfrm>
            <a:off x="6553200" y="6248400"/>
            <a:ext cx="1905000" cy="457200"/>
          </a:xfrm>
          <a:prstGeom prst="rect">
            <a:avLst/>
          </a:prstGeom>
        </p:spPr>
        <p:txBody>
          <a:bodyPr/>
          <a:lstStyle>
            <a:lvl1pPr>
              <a:defRPr/>
            </a:lvl1pPr>
          </a:lstStyle>
          <a:p>
            <a:fld id="{026D01DD-F6CF-4A42-8A29-0CEC45D8CF62}" type="slidenum">
              <a:rPr lang="ko-KR" altLang="de-DE"/>
              <a:pPr/>
              <a:t>‹#›</a:t>
            </a:fld>
            <a:endParaRPr lang="ko-KR" altLang="de-DE"/>
          </a:p>
        </p:txBody>
      </p:sp>
    </p:spTree>
    <p:extLst>
      <p:ext uri="{BB962C8B-B14F-4D97-AF65-F5344CB8AC3E}">
        <p14:creationId xmlns:p14="http://schemas.microsoft.com/office/powerpoint/2010/main" val="2044992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ontentSlide Bullets">
    <p:spTree>
      <p:nvGrpSpPr>
        <p:cNvPr id="1" name=""/>
        <p:cNvGrpSpPr/>
        <p:nvPr/>
      </p:nvGrpSpPr>
      <p:grpSpPr>
        <a:xfrm>
          <a:off x="0" y="0"/>
          <a:ext cx="0" cy="0"/>
          <a:chOff x="0" y="0"/>
          <a:chExt cx="0" cy="0"/>
        </a:xfrm>
      </p:grpSpPr>
      <p:sp>
        <p:nvSpPr>
          <p:cNvPr id="12" name="Inhaltsplatzhalter 3"/>
          <p:cNvSpPr>
            <a:spLocks noGrp="1"/>
          </p:cNvSpPr>
          <p:nvPr>
            <p:ph sz="half" idx="2"/>
          </p:nvPr>
        </p:nvSpPr>
        <p:spPr>
          <a:xfrm>
            <a:off x="457200" y="1625600"/>
            <a:ext cx="8229600" cy="4648200"/>
          </a:xfrm>
          <a:prstGeom prst="rect">
            <a:avLst/>
          </a:prstGeom>
        </p:spPr>
        <p:txBody>
          <a:bodyPr lIns="0" tIns="0" rIns="0" bIns="0"/>
          <a:lstStyle>
            <a:lvl1pPr marL="252000" indent="-252000">
              <a:lnSpc>
                <a:spcPct val="100000"/>
              </a:lnSpc>
              <a:spcBef>
                <a:spcPts val="0"/>
              </a:spcBef>
              <a:spcAft>
                <a:spcPts val="0"/>
              </a:spcAft>
              <a:buClr>
                <a:schemeClr val="tx1"/>
              </a:buClr>
              <a:buFont typeface="Wingdings" charset="2"/>
              <a:buChar char="§"/>
              <a:defRPr sz="2400">
                <a:latin typeface="TheSans UHH Regular"/>
                <a:cs typeface="TheSans UHH Regular"/>
              </a:defRPr>
            </a:lvl1pPr>
            <a:lvl2pPr marL="504000" indent="-252000">
              <a:lnSpc>
                <a:spcPct val="100000"/>
              </a:lnSpc>
              <a:spcBef>
                <a:spcPts val="0"/>
              </a:spcBef>
              <a:spcAft>
                <a:spcPts val="0"/>
              </a:spcAft>
              <a:buClr>
                <a:srgbClr val="3B515B"/>
              </a:buClr>
              <a:buSzPct val="100000"/>
              <a:buFont typeface="Wingdings" charset="2"/>
              <a:buChar char="§"/>
              <a:defRPr sz="2000">
                <a:latin typeface="TheSans UHH Regular"/>
                <a:cs typeface="TheSans UHH Regular"/>
              </a:defRPr>
            </a:lvl2pPr>
            <a:lvl3pPr marL="756000" indent="-252000">
              <a:lnSpc>
                <a:spcPct val="100000"/>
              </a:lnSpc>
              <a:spcBef>
                <a:spcPts val="0"/>
              </a:spcBef>
              <a:spcAft>
                <a:spcPts val="0"/>
              </a:spcAft>
              <a:buClr>
                <a:srgbClr val="75858C"/>
              </a:buClr>
              <a:buFont typeface="Lucida Grande"/>
              <a:buChar char="▪"/>
              <a:defRPr sz="2000">
                <a:latin typeface="TheSans UHH Regular"/>
                <a:cs typeface="TheSans UHH Regular"/>
              </a:defRPr>
            </a:lvl3pPr>
            <a:lvl4pPr marL="756000" indent="-252000">
              <a:spcBef>
                <a:spcPts val="0"/>
              </a:spcBef>
              <a:spcAft>
                <a:spcPts val="1100"/>
              </a:spcAft>
              <a:buClr>
                <a:srgbClr val="3B515B"/>
              </a:buClr>
              <a:buFont typeface="Wingdings" charset="2"/>
              <a:buChar char="§"/>
              <a:defRPr sz="2000">
                <a:latin typeface="TheSans UHH Regular"/>
                <a:cs typeface="TheSans UHH Regular"/>
              </a:defRPr>
            </a:lvl4pPr>
            <a:lvl5pPr marL="756000" indent="-252000">
              <a:spcBef>
                <a:spcPts val="0"/>
              </a:spcBef>
              <a:spcAft>
                <a:spcPts val="1100"/>
              </a:spcAft>
              <a:buClr>
                <a:srgbClr val="3B515B"/>
              </a:buClr>
              <a:buFont typeface="Wingdings" charset="2"/>
              <a:buChar char="§"/>
              <a:defRPr sz="2000">
                <a:latin typeface="TheSans UHH Regular"/>
                <a:cs typeface="TheSans UHH Regular"/>
              </a:defRPr>
            </a:lvl5pPr>
            <a:lvl6pPr>
              <a:defRPr sz="1600"/>
            </a:lvl6pPr>
            <a:lvl7pPr>
              <a:defRPr sz="1600"/>
            </a:lvl7pPr>
            <a:lvl8pPr>
              <a:defRPr sz="1600"/>
            </a:lvl8pPr>
            <a:lvl9pPr>
              <a:defRPr sz="1600"/>
            </a:lvl9pPr>
          </a:lstStyle>
          <a:p>
            <a:pPr lvl="0"/>
            <a:r>
              <a:rPr lang="de-DE" dirty="0" smtClean="0"/>
              <a:t>Mastertextformat bearbeiten</a:t>
            </a:r>
          </a:p>
          <a:p>
            <a:pPr lvl="1"/>
            <a:r>
              <a:rPr lang="de-DE" dirty="0" smtClean="0"/>
              <a:t>Zweite Ebene</a:t>
            </a:r>
          </a:p>
          <a:p>
            <a:pPr lvl="2"/>
            <a:r>
              <a:rPr lang="de-DE" dirty="0" smtClean="0"/>
              <a:t>Dritte Ebene</a:t>
            </a:r>
            <a:endParaRPr lang="de-DE" dirty="0"/>
          </a:p>
        </p:txBody>
      </p:sp>
      <p:sp>
        <p:nvSpPr>
          <p:cNvPr id="11" name="Textplatzhalter 2"/>
          <p:cNvSpPr>
            <a:spLocks noGrp="1"/>
          </p:cNvSpPr>
          <p:nvPr>
            <p:ph type="body" idx="1" hasCustomPrompt="1"/>
          </p:nvPr>
        </p:nvSpPr>
        <p:spPr>
          <a:xfrm>
            <a:off x="457200" y="314300"/>
            <a:ext cx="5892800" cy="778297"/>
          </a:xfrm>
          <a:prstGeom prst="rect">
            <a:avLst/>
          </a:prstGeom>
        </p:spPr>
        <p:txBody>
          <a:bodyPr lIns="0" tIns="0" anchor="t" anchorCtr="0"/>
          <a:lstStyle>
            <a:lvl1pPr marL="0" indent="0">
              <a:lnSpc>
                <a:spcPts val="3200"/>
              </a:lnSpc>
              <a:spcBef>
                <a:spcPts val="0"/>
              </a:spcBef>
              <a:buNone/>
              <a:defRPr sz="3200" b="0" i="0" baseline="0">
                <a:latin typeface="TheSans UHH Bold Caps"/>
                <a:cs typeface="TheSans UHH Bold Cap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Title </a:t>
            </a:r>
            <a:r>
              <a:rPr lang="de-DE" dirty="0" err="1" smtClean="0"/>
              <a:t>of</a:t>
            </a:r>
            <a:r>
              <a:rPr lang="de-DE" dirty="0" smtClean="0"/>
              <a:t> </a:t>
            </a:r>
            <a:r>
              <a:rPr lang="de-DE" dirty="0" err="1" smtClean="0"/>
              <a:t>slide</a:t>
            </a:r>
            <a:endParaRPr lang="de-DE" dirty="0" smtClean="0"/>
          </a:p>
        </p:txBody>
      </p:sp>
      <p:sp>
        <p:nvSpPr>
          <p:cNvPr id="14" name="Foliennummernplatzhalter 5"/>
          <p:cNvSpPr>
            <a:spLocks noGrp="1"/>
          </p:cNvSpPr>
          <p:nvPr>
            <p:ph type="sldNum" sz="quarter" idx="4"/>
          </p:nvPr>
        </p:nvSpPr>
        <p:spPr>
          <a:xfrm>
            <a:off x="7296904" y="6442393"/>
            <a:ext cx="1389896" cy="365125"/>
          </a:xfrm>
          <a:prstGeom prst="rect">
            <a:avLst/>
          </a:prstGeom>
        </p:spPr>
        <p:txBody>
          <a:bodyPr vert="horz" lIns="91440" tIns="45720" rIns="91440" bIns="45720" rtlCol="0" anchor="ctr"/>
          <a:lstStyle>
            <a:lvl1pPr algn="r">
              <a:defRPr sz="1200" b="0" i="0">
                <a:solidFill>
                  <a:srgbClr val="000000"/>
                </a:solidFill>
                <a:latin typeface="TheSans UHH Regular"/>
                <a:cs typeface="TheSans UHH Regular"/>
              </a:defRPr>
            </a:lvl1pPr>
          </a:lstStyle>
          <a:p>
            <a:fld id="{43F0430C-3290-2846-9C5E-237D45BC81A9}" type="slidenum">
              <a:rPr lang="de-DE" smtClean="0"/>
              <a:pPr/>
              <a:t>‹#›</a:t>
            </a:fld>
            <a:endParaRPr lang="de-DE" dirty="0"/>
          </a:p>
        </p:txBody>
      </p:sp>
      <p:sp>
        <p:nvSpPr>
          <p:cNvPr id="9" name="Datumsplatzhalter 2"/>
          <p:cNvSpPr>
            <a:spLocks noGrp="1"/>
          </p:cNvSpPr>
          <p:nvPr>
            <p:ph type="dt" sz="half" idx="10"/>
          </p:nvPr>
        </p:nvSpPr>
        <p:spPr>
          <a:xfrm>
            <a:off x="457200" y="6442393"/>
            <a:ext cx="907185" cy="365125"/>
          </a:xfrm>
        </p:spPr>
        <p:txBody>
          <a:bodyPr/>
          <a:lstStyle/>
          <a:p>
            <a:endParaRPr lang="de-DE"/>
          </a:p>
        </p:txBody>
      </p:sp>
      <p:sp>
        <p:nvSpPr>
          <p:cNvPr id="10" name="Fußzeilenplatzhalter 3"/>
          <p:cNvSpPr>
            <a:spLocks noGrp="1"/>
          </p:cNvSpPr>
          <p:nvPr>
            <p:ph type="ftr" sz="quarter" idx="11"/>
          </p:nvPr>
        </p:nvSpPr>
        <p:spPr>
          <a:xfrm>
            <a:off x="1446388" y="6442393"/>
            <a:ext cx="4522788" cy="365125"/>
          </a:xfrm>
        </p:spPr>
        <p:txBody>
          <a:bodyPr/>
          <a:lstStyle/>
          <a:p>
            <a:endParaRPr lang="de-DE" dirty="0" smtClean="0"/>
          </a:p>
        </p:txBody>
      </p:sp>
    </p:spTree>
    <p:extLst>
      <p:ext uri="{BB962C8B-B14F-4D97-AF65-F5344CB8AC3E}">
        <p14:creationId xmlns:p14="http://schemas.microsoft.com/office/powerpoint/2010/main" val="1717272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ContentText">
    <p:spTree>
      <p:nvGrpSpPr>
        <p:cNvPr id="1" name=""/>
        <p:cNvGrpSpPr/>
        <p:nvPr/>
      </p:nvGrpSpPr>
      <p:grpSpPr>
        <a:xfrm>
          <a:off x="0" y="0"/>
          <a:ext cx="0" cy="0"/>
          <a:chOff x="0" y="0"/>
          <a:chExt cx="0" cy="0"/>
        </a:xfrm>
      </p:grpSpPr>
      <p:sp>
        <p:nvSpPr>
          <p:cNvPr id="4" name="Inhaltsplatzhalter 3"/>
          <p:cNvSpPr>
            <a:spLocks noGrp="1"/>
          </p:cNvSpPr>
          <p:nvPr>
            <p:ph sz="half" idx="2" hasCustomPrompt="1"/>
          </p:nvPr>
        </p:nvSpPr>
        <p:spPr>
          <a:xfrm>
            <a:off x="457199" y="1638300"/>
            <a:ext cx="8229602" cy="4660899"/>
          </a:xfrm>
          <a:prstGeom prst="rect">
            <a:avLst/>
          </a:prstGeom>
        </p:spPr>
        <p:txBody>
          <a:bodyPr lIns="0" tIns="0" bIns="0"/>
          <a:lstStyle>
            <a:lvl1pPr marL="0" indent="0">
              <a:lnSpc>
                <a:spcPct val="100000"/>
              </a:lnSpc>
              <a:spcBef>
                <a:spcPts val="0"/>
              </a:spcBef>
              <a:spcAft>
                <a:spcPts val="0"/>
              </a:spcAft>
              <a:buClr>
                <a:srgbClr val="3B515B"/>
              </a:buClr>
              <a:buFont typeface="Wingdings" charset="2"/>
              <a:buNone/>
              <a:defRPr sz="2400" baseline="0">
                <a:latin typeface="TheSans UHH Regular"/>
                <a:cs typeface="TheSans UHH Regular"/>
              </a:defRPr>
            </a:lvl1pPr>
            <a:lvl2pPr marL="0" indent="0">
              <a:lnSpc>
                <a:spcPct val="100000"/>
              </a:lnSpc>
              <a:spcBef>
                <a:spcPts val="0"/>
              </a:spcBef>
              <a:spcAft>
                <a:spcPts val="0"/>
              </a:spcAft>
              <a:buClr>
                <a:srgbClr val="3B515B"/>
              </a:buClr>
              <a:buFont typeface="Wingdings" charset="2"/>
              <a:buNone/>
              <a:defRPr sz="2400">
                <a:latin typeface="TheSans UHH Regular"/>
                <a:cs typeface="TheSans UHH Regular"/>
              </a:defRPr>
            </a:lvl2pPr>
            <a:lvl3pPr marL="0" indent="0">
              <a:lnSpc>
                <a:spcPct val="100000"/>
              </a:lnSpc>
              <a:spcBef>
                <a:spcPts val="0"/>
              </a:spcBef>
              <a:spcAft>
                <a:spcPts val="0"/>
              </a:spcAft>
              <a:buClr>
                <a:srgbClr val="3B515B"/>
              </a:buClr>
              <a:buFont typeface="Wingdings" charset="2"/>
              <a:buNone/>
              <a:defRPr sz="2400">
                <a:latin typeface="TheSans UHH Regular"/>
                <a:cs typeface="TheSans UHH Regular"/>
              </a:defRPr>
            </a:lvl3pPr>
            <a:lvl4pPr marL="0" indent="0">
              <a:lnSpc>
                <a:spcPct val="100000"/>
              </a:lnSpc>
              <a:spcBef>
                <a:spcPts val="0"/>
              </a:spcBef>
              <a:spcAft>
                <a:spcPts val="0"/>
              </a:spcAft>
              <a:buClr>
                <a:srgbClr val="3B515B"/>
              </a:buClr>
              <a:buFont typeface="Wingdings" charset="2"/>
              <a:buNone/>
              <a:defRPr sz="2400">
                <a:latin typeface="TheSans UHH Regular"/>
                <a:cs typeface="TheSans UHH Regular"/>
              </a:defRPr>
            </a:lvl4pPr>
            <a:lvl5pPr marL="0" indent="0">
              <a:lnSpc>
                <a:spcPct val="100000"/>
              </a:lnSpc>
              <a:spcBef>
                <a:spcPts val="0"/>
              </a:spcBef>
              <a:spcAft>
                <a:spcPts val="0"/>
              </a:spcAft>
              <a:buClr>
                <a:srgbClr val="3B515B"/>
              </a:buClr>
              <a:buFont typeface="Wingdings" charset="2"/>
              <a:buNone/>
              <a:defRPr sz="2400">
                <a:latin typeface="TheSans UHH Regular"/>
                <a:cs typeface="TheSans UHH Regular"/>
              </a:defRPr>
            </a:lvl5pPr>
            <a:lvl6pPr>
              <a:defRPr sz="1600"/>
            </a:lvl6pPr>
            <a:lvl7pPr>
              <a:defRPr sz="1600"/>
            </a:lvl7pPr>
            <a:lvl8pPr>
              <a:defRPr sz="1600"/>
            </a:lvl8pPr>
            <a:lvl9pPr>
              <a:defRPr sz="1600"/>
            </a:lvl9pPr>
          </a:lstStyle>
          <a:p>
            <a:pPr lvl="0"/>
            <a:r>
              <a:rPr lang="de-DE" dirty="0" smtClean="0"/>
              <a:t>Dies ist ein </a:t>
            </a:r>
            <a:r>
              <a:rPr lang="de-DE" dirty="0" err="1" smtClean="0"/>
              <a:t>Typoblindtext</a:t>
            </a:r>
            <a:r>
              <a:rPr lang="de-DE" dirty="0" smtClean="0"/>
              <a:t>. An ihm kann man sehen, ob alle Buchstaben da sind und wie sie aussehen. Manchmal benutzt man Worte wie </a:t>
            </a:r>
            <a:r>
              <a:rPr lang="de-DE" dirty="0" err="1" smtClean="0"/>
              <a:t>Hamburgefonts</a:t>
            </a:r>
            <a:r>
              <a:rPr lang="de-DE" dirty="0" smtClean="0"/>
              <a:t>, </a:t>
            </a:r>
            <a:r>
              <a:rPr lang="de-DE" dirty="0" err="1" smtClean="0"/>
              <a:t>Rafgenduks</a:t>
            </a:r>
            <a:r>
              <a:rPr lang="de-DE" dirty="0" smtClean="0"/>
              <a:t> oder </a:t>
            </a:r>
            <a:r>
              <a:rPr lang="de-DE" dirty="0" err="1" smtClean="0"/>
              <a:t>Handgloves</a:t>
            </a:r>
            <a:r>
              <a:rPr lang="de-DE" dirty="0" smtClean="0"/>
              <a:t>, um Schriften zu testen. Manchmal Sätze, die alle Buchstaben des Alphabets enthalten - man nennt diese Sätze »</a:t>
            </a:r>
            <a:r>
              <a:rPr lang="de-DE" dirty="0" err="1" smtClean="0"/>
              <a:t>Pangrams</a:t>
            </a:r>
            <a:r>
              <a:rPr lang="de-DE" dirty="0" smtClean="0"/>
              <a:t>«. Dies ist ein </a:t>
            </a:r>
            <a:r>
              <a:rPr lang="de-DE" dirty="0" err="1" smtClean="0"/>
              <a:t>Typoblindtext</a:t>
            </a:r>
            <a:r>
              <a:rPr lang="de-DE" dirty="0" smtClean="0"/>
              <a:t>. An ihm kann man sehen, ob alle Buchstaben da sind und wie sie aussehen. Manchmal benutzt man Worte wie</a:t>
            </a:r>
            <a:endParaRPr lang="de-DE" dirty="0"/>
          </a:p>
        </p:txBody>
      </p:sp>
      <p:sp>
        <p:nvSpPr>
          <p:cNvPr id="7" name="Datumsplatzhalter 6"/>
          <p:cNvSpPr>
            <a:spLocks noGrp="1"/>
          </p:cNvSpPr>
          <p:nvPr>
            <p:ph type="dt" sz="half" idx="10"/>
          </p:nvPr>
        </p:nvSpPr>
        <p:spPr/>
        <p:txBody>
          <a:bodyPr/>
          <a:lstStyle/>
          <a:p>
            <a:endParaRPr lang="de-DE"/>
          </a:p>
        </p:txBody>
      </p:sp>
      <p:sp>
        <p:nvSpPr>
          <p:cNvPr id="8" name="Fußzeilenplatzhalter 7"/>
          <p:cNvSpPr>
            <a:spLocks noGrp="1"/>
          </p:cNvSpPr>
          <p:nvPr>
            <p:ph type="ftr" sz="quarter" idx="11"/>
          </p:nvPr>
        </p:nvSpPr>
        <p:spPr/>
        <p:txBody>
          <a:bodyPr/>
          <a:lstStyle/>
          <a:p>
            <a:endParaRPr lang="de-DE" dirty="0" smtClean="0"/>
          </a:p>
        </p:txBody>
      </p:sp>
      <p:sp>
        <p:nvSpPr>
          <p:cNvPr id="9" name="Foliennummernplatzhalter 8"/>
          <p:cNvSpPr>
            <a:spLocks noGrp="1"/>
          </p:cNvSpPr>
          <p:nvPr>
            <p:ph type="sldNum" sz="quarter" idx="12"/>
          </p:nvPr>
        </p:nvSpPr>
        <p:spPr/>
        <p:txBody>
          <a:bodyPr/>
          <a:lstStyle/>
          <a:p>
            <a:fld id="{43F0430C-3290-2846-9C5E-237D45BC81A9}" type="slidenum">
              <a:rPr lang="de-DE" smtClean="0"/>
              <a:t>‹#›</a:t>
            </a:fld>
            <a:endParaRPr lang="de-DE"/>
          </a:p>
        </p:txBody>
      </p:sp>
      <p:sp>
        <p:nvSpPr>
          <p:cNvPr id="13" name="Textplatzhalter 2"/>
          <p:cNvSpPr>
            <a:spLocks noGrp="1"/>
          </p:cNvSpPr>
          <p:nvPr>
            <p:ph type="body" idx="13" hasCustomPrompt="1"/>
          </p:nvPr>
        </p:nvSpPr>
        <p:spPr>
          <a:xfrm>
            <a:off x="457201" y="339700"/>
            <a:ext cx="5867400" cy="778297"/>
          </a:xfrm>
          <a:prstGeom prst="rect">
            <a:avLst/>
          </a:prstGeom>
        </p:spPr>
        <p:txBody>
          <a:bodyPr lIns="0" tIns="0" anchor="t" anchorCtr="0"/>
          <a:lstStyle>
            <a:lvl1pPr marL="0" indent="0">
              <a:lnSpc>
                <a:spcPts val="3200"/>
              </a:lnSpc>
              <a:spcBef>
                <a:spcPts val="0"/>
              </a:spcBef>
              <a:buNone/>
              <a:defRPr sz="3200" b="0" i="0" baseline="0">
                <a:latin typeface="TheSans UHH Bold Caps"/>
                <a:cs typeface="TheSans UHH Bold Cap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Title </a:t>
            </a:r>
            <a:r>
              <a:rPr lang="de-DE" dirty="0" err="1" smtClean="0"/>
              <a:t>of</a:t>
            </a:r>
            <a:r>
              <a:rPr lang="de-DE" dirty="0" smtClean="0"/>
              <a:t> SLIDE</a:t>
            </a:r>
          </a:p>
        </p:txBody>
      </p:sp>
    </p:spTree>
    <p:extLst>
      <p:ext uri="{BB962C8B-B14F-4D97-AF65-F5344CB8AC3E}">
        <p14:creationId xmlns:p14="http://schemas.microsoft.com/office/powerpoint/2010/main" val="38663627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Superdense">
    <p:spTree>
      <p:nvGrpSpPr>
        <p:cNvPr id="1" name=""/>
        <p:cNvGrpSpPr/>
        <p:nvPr/>
      </p:nvGrpSpPr>
      <p:grpSpPr>
        <a:xfrm>
          <a:off x="0" y="0"/>
          <a:ext cx="0" cy="0"/>
          <a:chOff x="0" y="0"/>
          <a:chExt cx="0" cy="0"/>
        </a:xfrm>
      </p:grpSpPr>
      <p:sp>
        <p:nvSpPr>
          <p:cNvPr id="4" name="Inhaltsplatzhalter 3"/>
          <p:cNvSpPr>
            <a:spLocks noGrp="1"/>
          </p:cNvSpPr>
          <p:nvPr>
            <p:ph sz="half" idx="2" hasCustomPrompt="1"/>
          </p:nvPr>
        </p:nvSpPr>
        <p:spPr>
          <a:xfrm>
            <a:off x="457200" y="1625600"/>
            <a:ext cx="8229600" cy="4673600"/>
          </a:xfrm>
          <a:prstGeom prst="rect">
            <a:avLst/>
          </a:prstGeom>
        </p:spPr>
        <p:txBody>
          <a:bodyPr wrap="square" lIns="0" tIns="0" bIns="0" numCol="2" spcCol="180000"/>
          <a:lstStyle>
            <a:lvl1pPr marL="0" marR="0" indent="0" algn="l" defTabSz="457200" rtl="0" eaLnBrk="1" fontAlgn="auto" latinLnBrk="0" hangingPunct="1">
              <a:lnSpc>
                <a:spcPct val="100000"/>
              </a:lnSpc>
              <a:spcBef>
                <a:spcPts val="0"/>
              </a:spcBef>
              <a:spcAft>
                <a:spcPts val="0"/>
              </a:spcAft>
              <a:buClr>
                <a:srgbClr val="3B515B"/>
              </a:buClr>
              <a:buSzTx/>
              <a:buFont typeface="Wingdings" charset="2"/>
              <a:buNone/>
              <a:tabLst/>
              <a:defRPr sz="1200" b="0" i="0" u="none" baseline="0">
                <a:effectLst/>
                <a:latin typeface="TheSans UHH Bold"/>
                <a:cs typeface="TheSans UHH Bold"/>
              </a:defRPr>
            </a:lvl1pPr>
            <a:lvl2pPr marL="0" indent="0">
              <a:lnSpc>
                <a:spcPct val="100000"/>
              </a:lnSpc>
              <a:spcBef>
                <a:spcPts val="0"/>
              </a:spcBef>
              <a:spcAft>
                <a:spcPts val="0"/>
              </a:spcAft>
              <a:buClr>
                <a:srgbClr val="3B515B"/>
              </a:buClr>
              <a:buFont typeface="Wingdings" charset="2"/>
              <a:buNone/>
              <a:defRPr sz="2400">
                <a:latin typeface="TheSans UHH Regular"/>
                <a:cs typeface="TheSans UHH Regular"/>
              </a:defRPr>
            </a:lvl2pPr>
            <a:lvl3pPr marL="0" indent="0">
              <a:lnSpc>
                <a:spcPct val="100000"/>
              </a:lnSpc>
              <a:spcBef>
                <a:spcPts val="0"/>
              </a:spcBef>
              <a:spcAft>
                <a:spcPts val="0"/>
              </a:spcAft>
              <a:buClr>
                <a:srgbClr val="3B515B"/>
              </a:buClr>
              <a:buFont typeface="Wingdings" charset="2"/>
              <a:buNone/>
              <a:defRPr sz="2400">
                <a:latin typeface="TheSans UHH Regular"/>
                <a:cs typeface="TheSans UHH Regular"/>
              </a:defRPr>
            </a:lvl3pPr>
            <a:lvl4pPr marL="0" indent="0">
              <a:lnSpc>
                <a:spcPct val="100000"/>
              </a:lnSpc>
              <a:spcBef>
                <a:spcPts val="0"/>
              </a:spcBef>
              <a:spcAft>
                <a:spcPts val="0"/>
              </a:spcAft>
              <a:buClr>
                <a:srgbClr val="3B515B"/>
              </a:buClr>
              <a:buFont typeface="Wingdings" charset="2"/>
              <a:buNone/>
              <a:defRPr sz="2400">
                <a:latin typeface="TheSans UHH Regular"/>
                <a:cs typeface="TheSans UHH Regular"/>
              </a:defRPr>
            </a:lvl4pPr>
            <a:lvl5pPr marL="0" indent="0">
              <a:lnSpc>
                <a:spcPct val="100000"/>
              </a:lnSpc>
              <a:spcBef>
                <a:spcPts val="0"/>
              </a:spcBef>
              <a:spcAft>
                <a:spcPts val="0"/>
              </a:spcAft>
              <a:buClr>
                <a:srgbClr val="3B515B"/>
              </a:buClr>
              <a:buFont typeface="Wingdings" charset="2"/>
              <a:buNone/>
              <a:defRPr sz="2400">
                <a:latin typeface="TheSans UHH Regular"/>
                <a:cs typeface="TheSans UHH Regular"/>
              </a:defRPr>
            </a:lvl5pPr>
            <a:lvl6pPr>
              <a:defRPr sz="1600"/>
            </a:lvl6pPr>
            <a:lvl7pPr>
              <a:defRPr sz="1600"/>
            </a:lvl7pPr>
            <a:lvl8pPr>
              <a:defRPr sz="1600"/>
            </a:lvl8pPr>
            <a:lvl9pPr>
              <a:defRPr sz="1600"/>
            </a:lvl9pPr>
          </a:lstStyle>
          <a:p>
            <a:pPr marL="0" marR="0" lvl="0" indent="0" algn="l" defTabSz="457200" rtl="0" eaLnBrk="1" fontAlgn="auto" latinLnBrk="0" hangingPunct="1">
              <a:lnSpc>
                <a:spcPct val="100000"/>
              </a:lnSpc>
              <a:spcBef>
                <a:spcPts val="0"/>
              </a:spcBef>
              <a:spcAft>
                <a:spcPts val="0"/>
              </a:spcAft>
              <a:buClr>
                <a:srgbClr val="3B515B"/>
              </a:buClr>
              <a:buSzTx/>
              <a:buFont typeface="Wingdings" charset="2"/>
              <a:buNone/>
              <a:tabLst/>
              <a:defRPr/>
            </a:pPr>
            <a:r>
              <a:rPr lang="de-DE" dirty="0" smtClean="0"/>
              <a:t>ACHTUNG: Diese Folie ist ausschließlich für den Textversand gedacht, nicht für die Präsentation am </a:t>
            </a:r>
            <a:r>
              <a:rPr lang="de-DE" dirty="0" err="1" smtClean="0"/>
              <a:t>Beamer</a:t>
            </a:r>
            <a:r>
              <a:rPr lang="de-DE" dirty="0" smtClean="0"/>
              <a:t>! </a:t>
            </a:r>
          </a:p>
          <a:p>
            <a:pPr marL="0" marR="0" lvl="0" indent="0" algn="l" defTabSz="457200" rtl="0" eaLnBrk="1" fontAlgn="auto" latinLnBrk="0" hangingPunct="1">
              <a:lnSpc>
                <a:spcPct val="100000"/>
              </a:lnSpc>
              <a:spcBef>
                <a:spcPts val="0"/>
              </a:spcBef>
              <a:spcAft>
                <a:spcPts val="0"/>
              </a:spcAft>
              <a:buClr>
                <a:srgbClr val="3B515B"/>
              </a:buClr>
              <a:buSzTx/>
              <a:buFont typeface="Wingdings" charset="2"/>
              <a:buNone/>
              <a:tabLst/>
              <a:defRPr/>
            </a:pPr>
            <a:endParaRPr lang="de-DE" dirty="0" smtClean="0"/>
          </a:p>
          <a:p>
            <a:pPr marL="0" marR="0" lvl="0" indent="0" algn="l" defTabSz="457200" rtl="0" eaLnBrk="1" fontAlgn="auto" latinLnBrk="0" hangingPunct="1">
              <a:lnSpc>
                <a:spcPct val="100000"/>
              </a:lnSpc>
              <a:spcBef>
                <a:spcPts val="0"/>
              </a:spcBef>
              <a:spcAft>
                <a:spcPts val="0"/>
              </a:spcAft>
              <a:buClr>
                <a:srgbClr val="3B515B"/>
              </a:buClr>
              <a:buSzTx/>
              <a:buFont typeface="Wingdings" charset="2"/>
              <a:buNone/>
              <a:tabLst/>
              <a:defRPr/>
            </a:pPr>
            <a:r>
              <a:rPr lang="de-DE" dirty="0" smtClean="0"/>
              <a:t>Dies ist ein </a:t>
            </a:r>
            <a:r>
              <a:rPr lang="de-DE" dirty="0" err="1" smtClean="0"/>
              <a:t>Typoblindtext</a:t>
            </a:r>
            <a:r>
              <a:rPr lang="de-DE" dirty="0" smtClean="0"/>
              <a:t>. An ihm kann man sehen, ob alle Buchstaben da sind und wie sie aussehen. Manchmal benutzt man Worte wie </a:t>
            </a:r>
            <a:r>
              <a:rPr lang="de-DE" dirty="0" err="1" smtClean="0"/>
              <a:t>Hamburgefonts</a:t>
            </a:r>
            <a:r>
              <a:rPr lang="de-DE" dirty="0" smtClean="0"/>
              <a:t>, </a:t>
            </a:r>
            <a:r>
              <a:rPr lang="de-DE" dirty="0" err="1" smtClean="0"/>
              <a:t>Rafgenduks</a:t>
            </a:r>
            <a:r>
              <a:rPr lang="de-DE" dirty="0" smtClean="0"/>
              <a:t> oder </a:t>
            </a:r>
            <a:r>
              <a:rPr lang="de-DE" dirty="0" err="1" smtClean="0"/>
              <a:t>Handgloves</a:t>
            </a:r>
            <a:r>
              <a:rPr lang="de-DE" dirty="0" smtClean="0"/>
              <a:t>, um Schriften zu testen. Manchmal Sätze, die alle Buchstaben des Alphabets enthalten - man nennt diese Sätze »</a:t>
            </a:r>
            <a:r>
              <a:rPr lang="de-DE" dirty="0" err="1" smtClean="0"/>
              <a:t>Pangrams</a:t>
            </a:r>
            <a:r>
              <a:rPr lang="de-DE" dirty="0" smtClean="0"/>
              <a:t>«. Sehr bekannt ist dieser: The quick </a:t>
            </a:r>
            <a:r>
              <a:rPr lang="de-DE" dirty="0" err="1" smtClean="0"/>
              <a:t>brown</a:t>
            </a:r>
            <a:r>
              <a:rPr lang="de-DE" dirty="0" smtClean="0"/>
              <a:t> </a:t>
            </a:r>
            <a:r>
              <a:rPr lang="de-DE" dirty="0" err="1" smtClean="0"/>
              <a:t>fox</a:t>
            </a:r>
            <a:r>
              <a:rPr lang="de-DE" dirty="0" smtClean="0"/>
              <a:t> </a:t>
            </a:r>
            <a:r>
              <a:rPr lang="de-DE" dirty="0" err="1" smtClean="0"/>
              <a:t>jumps</a:t>
            </a:r>
            <a:r>
              <a:rPr lang="de-DE" dirty="0" smtClean="0"/>
              <a:t> </a:t>
            </a:r>
            <a:r>
              <a:rPr lang="de-DE" dirty="0" err="1" smtClean="0"/>
              <a:t>over</a:t>
            </a:r>
            <a:r>
              <a:rPr lang="de-DE" dirty="0" smtClean="0"/>
              <a:t> </a:t>
            </a:r>
            <a:r>
              <a:rPr lang="de-DE" dirty="0" err="1" smtClean="0"/>
              <a:t>the</a:t>
            </a:r>
            <a:r>
              <a:rPr lang="de-DE" dirty="0" smtClean="0"/>
              <a:t> </a:t>
            </a:r>
            <a:r>
              <a:rPr lang="de-DE" dirty="0" err="1" smtClean="0"/>
              <a:t>lazy</a:t>
            </a:r>
            <a:r>
              <a:rPr lang="de-DE" dirty="0" smtClean="0"/>
              <a:t> </a:t>
            </a:r>
            <a:r>
              <a:rPr lang="de-DE" dirty="0" err="1" smtClean="0"/>
              <a:t>old</a:t>
            </a:r>
            <a:r>
              <a:rPr lang="de-DE" dirty="0" smtClean="0"/>
              <a:t> </a:t>
            </a:r>
            <a:r>
              <a:rPr lang="de-DE" dirty="0" err="1" smtClean="0"/>
              <a:t>dog</a:t>
            </a:r>
            <a:r>
              <a:rPr lang="de-DE" dirty="0" smtClean="0"/>
              <a:t>. Oft werden in </a:t>
            </a:r>
            <a:r>
              <a:rPr lang="de-DE" dirty="0" err="1" smtClean="0"/>
              <a:t>Typoblindtexte</a:t>
            </a:r>
            <a:r>
              <a:rPr lang="de-DE" dirty="0" smtClean="0"/>
              <a:t> auch fremdsprachige Satzteile eingebaut (AVAIL® </a:t>
            </a:r>
            <a:r>
              <a:rPr lang="de-DE" dirty="0" err="1" smtClean="0"/>
              <a:t>and</a:t>
            </a:r>
            <a:r>
              <a:rPr lang="de-DE" dirty="0" smtClean="0"/>
              <a:t> </a:t>
            </a:r>
            <a:r>
              <a:rPr lang="de-DE" dirty="0" err="1" smtClean="0"/>
              <a:t>Wefox</a:t>
            </a:r>
            <a:r>
              <a:rPr lang="de-DE" dirty="0" smtClean="0"/>
              <a:t>™ </a:t>
            </a:r>
            <a:r>
              <a:rPr lang="de-DE" dirty="0" err="1" smtClean="0"/>
              <a:t>are</a:t>
            </a:r>
            <a:r>
              <a:rPr lang="de-DE" dirty="0" smtClean="0"/>
              <a:t> </a:t>
            </a:r>
            <a:r>
              <a:rPr lang="de-DE" dirty="0" err="1" smtClean="0"/>
              <a:t>testing</a:t>
            </a:r>
            <a:r>
              <a:rPr lang="de-DE" dirty="0" smtClean="0"/>
              <a:t> </a:t>
            </a:r>
            <a:r>
              <a:rPr lang="de-DE" dirty="0" err="1" smtClean="0"/>
              <a:t>aussi</a:t>
            </a:r>
            <a:r>
              <a:rPr lang="de-DE" dirty="0" smtClean="0"/>
              <a:t> la </a:t>
            </a:r>
            <a:r>
              <a:rPr lang="de-DE" dirty="0" err="1" smtClean="0"/>
              <a:t>Kerning</a:t>
            </a:r>
            <a:r>
              <a:rPr lang="de-DE" dirty="0" smtClean="0"/>
              <a:t>), um die Wirkung in anderen Sprachen zu testen. In Lateinisch sieht zum Beispiel fast jede Schrift gut aus. </a:t>
            </a:r>
            <a:r>
              <a:rPr lang="de-DE" dirty="0" err="1" smtClean="0"/>
              <a:t>Quod</a:t>
            </a:r>
            <a:r>
              <a:rPr lang="de-DE" dirty="0" smtClean="0"/>
              <a:t> </a:t>
            </a:r>
            <a:r>
              <a:rPr lang="de-DE" dirty="0" err="1" smtClean="0"/>
              <a:t>erat</a:t>
            </a:r>
            <a:r>
              <a:rPr lang="de-DE" dirty="0" smtClean="0"/>
              <a:t> </a:t>
            </a:r>
            <a:r>
              <a:rPr lang="de-DE" dirty="0" err="1" smtClean="0"/>
              <a:t>demonstrandum</a:t>
            </a:r>
            <a:r>
              <a:rPr lang="de-DE" dirty="0" smtClean="0"/>
              <a:t>. Seit 1975 fehlen in den meisten Testtexten die Zahlen, weswegen nach </a:t>
            </a:r>
            <a:r>
              <a:rPr lang="de-DE" dirty="0" err="1" smtClean="0"/>
              <a:t>TypoGb</a:t>
            </a:r>
            <a:r>
              <a:rPr lang="de-DE" dirty="0" smtClean="0"/>
              <a:t>. 204 § ab dem Jahr 2034 Zahlen in 86 der Texte zur Pflicht werden. Nichteinhaltung wird mit bis zu 245 € oder 368 $ bestraft. Genauso wichtig in sind mittlerweile auch </a:t>
            </a:r>
            <a:r>
              <a:rPr lang="de-DE" dirty="0" err="1" smtClean="0"/>
              <a:t>Âçcèñtë</a:t>
            </a:r>
            <a:r>
              <a:rPr lang="de-DE" dirty="0" smtClean="0"/>
              <a:t>, die in neueren Schriften aber fast immer enthalten sind. Ein wichtiges aber schwierig zu integrierendes Feld sind </a:t>
            </a:r>
            <a:r>
              <a:rPr lang="de-DE" dirty="0" err="1" smtClean="0"/>
              <a:t>OpenType</a:t>
            </a:r>
            <a:r>
              <a:rPr lang="de-DE" dirty="0" smtClean="0"/>
              <a:t>-Funktionalitäten. Je nach Software und Voreinstellungen können eingebaute Kapitälchen, </a:t>
            </a:r>
            <a:r>
              <a:rPr lang="de-DE" dirty="0" err="1" smtClean="0"/>
              <a:t>Kerning</a:t>
            </a:r>
            <a:r>
              <a:rPr lang="de-DE" dirty="0" smtClean="0"/>
              <a:t> oder Ligaturen (sehr pfiffig) nicht richtig dargestellt </a:t>
            </a:r>
            <a:r>
              <a:rPr lang="de-DE" dirty="0" err="1" smtClean="0"/>
              <a:t>werden.Dies</a:t>
            </a:r>
            <a:r>
              <a:rPr lang="de-DE" dirty="0" smtClean="0"/>
              <a:t> ist ein </a:t>
            </a:r>
            <a:r>
              <a:rPr lang="de-DE" dirty="0" err="1" smtClean="0"/>
              <a:t>Typoblindtext</a:t>
            </a:r>
            <a:r>
              <a:rPr lang="de-DE" dirty="0" smtClean="0"/>
              <a:t>. An ihm kann man sehen, ob alle Buchstaben da sind und wie sie aussehen. Manchmal benutzt man Worte wie </a:t>
            </a:r>
            <a:r>
              <a:rPr lang="de-DE" dirty="0" err="1" smtClean="0"/>
              <a:t>Hamburgefonts</a:t>
            </a:r>
            <a:r>
              <a:rPr lang="de-DE" dirty="0" smtClean="0"/>
              <a:t>, </a:t>
            </a:r>
            <a:r>
              <a:rPr lang="de-DE" dirty="0" err="1" smtClean="0"/>
              <a:t>Rafgenduks</a:t>
            </a:r>
            <a:r>
              <a:rPr lang="de-DE" dirty="0" smtClean="0"/>
              <a:t> Dies ist ein </a:t>
            </a:r>
            <a:r>
              <a:rPr lang="de-DE" dirty="0" err="1" smtClean="0"/>
              <a:t>Typoblindtext</a:t>
            </a:r>
            <a:r>
              <a:rPr lang="de-DE" dirty="0" smtClean="0"/>
              <a:t>. An ihm kann man sehen, ob alle Buchstaben da sind und wie sie aussehen. Manchmal benutzt man Worte wie </a:t>
            </a:r>
            <a:r>
              <a:rPr lang="de-DE" dirty="0" err="1" smtClean="0"/>
              <a:t>Hamburgefonts</a:t>
            </a:r>
            <a:r>
              <a:rPr lang="de-DE" dirty="0" smtClean="0"/>
              <a:t>, </a:t>
            </a:r>
            <a:r>
              <a:rPr lang="de-DE" dirty="0" err="1" smtClean="0"/>
              <a:t>Rafgenduks</a:t>
            </a:r>
            <a:r>
              <a:rPr lang="de-DE" dirty="0" smtClean="0"/>
              <a:t> oder </a:t>
            </a:r>
            <a:r>
              <a:rPr lang="de-DE" dirty="0" err="1" smtClean="0"/>
              <a:t>Handgloves</a:t>
            </a:r>
            <a:r>
              <a:rPr lang="de-DE" dirty="0" smtClean="0"/>
              <a:t>, um Schriften zu testen. Manchmal Sätze, die alle Buchstaben des Alphabets enthalten - man nennt diese Sätze »</a:t>
            </a:r>
            <a:r>
              <a:rPr lang="de-DE" dirty="0" err="1" smtClean="0"/>
              <a:t>Pangrams</a:t>
            </a:r>
            <a:r>
              <a:rPr lang="de-DE" dirty="0" smtClean="0"/>
              <a:t>«. Sehr bekannt ist dieser: The quick </a:t>
            </a:r>
            <a:r>
              <a:rPr lang="de-DE" dirty="0" err="1" smtClean="0"/>
              <a:t>brown</a:t>
            </a:r>
            <a:r>
              <a:rPr lang="de-DE" dirty="0" smtClean="0"/>
              <a:t> </a:t>
            </a:r>
            <a:r>
              <a:rPr lang="de-DE" dirty="0" err="1" smtClean="0"/>
              <a:t>fox</a:t>
            </a:r>
            <a:r>
              <a:rPr lang="de-DE" dirty="0" smtClean="0"/>
              <a:t> </a:t>
            </a:r>
            <a:r>
              <a:rPr lang="de-DE" dirty="0" err="1" smtClean="0"/>
              <a:t>jumps</a:t>
            </a:r>
            <a:r>
              <a:rPr lang="de-DE" dirty="0" smtClean="0"/>
              <a:t> </a:t>
            </a:r>
            <a:r>
              <a:rPr lang="de-DE" dirty="0" err="1" smtClean="0"/>
              <a:t>over</a:t>
            </a:r>
            <a:r>
              <a:rPr lang="de-DE" dirty="0" smtClean="0"/>
              <a:t> </a:t>
            </a:r>
            <a:r>
              <a:rPr lang="de-DE" dirty="0" err="1" smtClean="0"/>
              <a:t>the</a:t>
            </a:r>
            <a:r>
              <a:rPr lang="de-DE" dirty="0" smtClean="0"/>
              <a:t> </a:t>
            </a:r>
            <a:r>
              <a:rPr lang="de-DE" dirty="0" err="1" smtClean="0"/>
              <a:t>lazy</a:t>
            </a:r>
            <a:r>
              <a:rPr lang="de-DE" dirty="0" smtClean="0"/>
              <a:t> </a:t>
            </a:r>
            <a:r>
              <a:rPr lang="de-DE" dirty="0" err="1" smtClean="0"/>
              <a:t>old</a:t>
            </a:r>
            <a:r>
              <a:rPr lang="de-DE" dirty="0" smtClean="0"/>
              <a:t> </a:t>
            </a:r>
            <a:r>
              <a:rPr lang="de-DE" dirty="0" err="1" smtClean="0"/>
              <a:t>dog</a:t>
            </a:r>
            <a:r>
              <a:rPr lang="de-DE" dirty="0" smtClean="0"/>
              <a:t>. Oft werden in </a:t>
            </a:r>
            <a:r>
              <a:rPr lang="de-DE" dirty="0" err="1" smtClean="0"/>
              <a:t>Typoblindtexte</a:t>
            </a:r>
            <a:r>
              <a:rPr lang="de-DE" dirty="0" smtClean="0"/>
              <a:t> auch</a:t>
            </a:r>
          </a:p>
        </p:txBody>
      </p:sp>
      <p:sp>
        <p:nvSpPr>
          <p:cNvPr id="9" name="Foliennummernplatzhalter 8"/>
          <p:cNvSpPr>
            <a:spLocks noGrp="1"/>
          </p:cNvSpPr>
          <p:nvPr>
            <p:ph type="sldNum" sz="quarter" idx="12"/>
          </p:nvPr>
        </p:nvSpPr>
        <p:spPr/>
        <p:txBody>
          <a:bodyPr/>
          <a:lstStyle/>
          <a:p>
            <a:fld id="{43F0430C-3290-2846-9C5E-237D45BC81A9}" type="slidenum">
              <a:rPr lang="de-DE" smtClean="0"/>
              <a:t>‹#›</a:t>
            </a:fld>
            <a:endParaRPr lang="de-DE"/>
          </a:p>
        </p:txBody>
      </p:sp>
      <p:sp>
        <p:nvSpPr>
          <p:cNvPr id="10" name="Textplatzhalter 2"/>
          <p:cNvSpPr>
            <a:spLocks noGrp="1"/>
          </p:cNvSpPr>
          <p:nvPr>
            <p:ph type="body" idx="1" hasCustomPrompt="1"/>
          </p:nvPr>
        </p:nvSpPr>
        <p:spPr>
          <a:xfrm>
            <a:off x="457200" y="315334"/>
            <a:ext cx="5956300" cy="903865"/>
          </a:xfrm>
          <a:prstGeom prst="rect">
            <a:avLst/>
          </a:prstGeom>
        </p:spPr>
        <p:txBody>
          <a:bodyPr lIns="0" tIns="0" anchor="t" anchorCtr="0"/>
          <a:lstStyle>
            <a:lvl1pPr marL="0" indent="0">
              <a:lnSpc>
                <a:spcPts val="2200"/>
              </a:lnSpc>
              <a:spcBef>
                <a:spcPts val="0"/>
              </a:spcBef>
              <a:buNone/>
              <a:defRPr sz="1800" b="0" i="0" baseline="0">
                <a:latin typeface="TheSans UHH Bold Caps"/>
                <a:cs typeface="TheSans UHH Bold Cap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Manchmal Sätze, die alle Buchstaben des Alphabets enthalten man nennt diese Sätze </a:t>
            </a:r>
            <a:r>
              <a:rPr lang="de-DE" dirty="0" err="1" smtClean="0"/>
              <a:t>Pangrams</a:t>
            </a:r>
            <a:r>
              <a:rPr lang="de-DE" dirty="0" smtClean="0"/>
              <a:t>. Sehr bekannt ist dieser</a:t>
            </a:r>
          </a:p>
        </p:txBody>
      </p:sp>
      <p:sp>
        <p:nvSpPr>
          <p:cNvPr id="11" name="Datumsplatzhalter 2"/>
          <p:cNvSpPr>
            <a:spLocks noGrp="1"/>
          </p:cNvSpPr>
          <p:nvPr>
            <p:ph type="dt" sz="half" idx="10"/>
          </p:nvPr>
        </p:nvSpPr>
        <p:spPr>
          <a:xfrm>
            <a:off x="457200" y="6442393"/>
            <a:ext cx="907185" cy="365125"/>
          </a:xfrm>
        </p:spPr>
        <p:txBody>
          <a:bodyPr/>
          <a:lstStyle/>
          <a:p>
            <a:endParaRPr lang="de-DE"/>
          </a:p>
        </p:txBody>
      </p:sp>
      <p:sp>
        <p:nvSpPr>
          <p:cNvPr id="12" name="Fußzeilenplatzhalter 3"/>
          <p:cNvSpPr>
            <a:spLocks noGrp="1"/>
          </p:cNvSpPr>
          <p:nvPr>
            <p:ph type="ftr" sz="quarter" idx="11"/>
          </p:nvPr>
        </p:nvSpPr>
        <p:spPr>
          <a:xfrm>
            <a:off x="1446388" y="6442393"/>
            <a:ext cx="4522788" cy="365125"/>
          </a:xfrm>
        </p:spPr>
        <p:txBody>
          <a:bodyPr/>
          <a:lstStyle/>
          <a:p>
            <a:endParaRPr lang="de-DE" dirty="0"/>
          </a:p>
        </p:txBody>
      </p:sp>
    </p:spTree>
    <p:extLst>
      <p:ext uri="{BB962C8B-B14F-4D97-AF65-F5344CB8AC3E}">
        <p14:creationId xmlns:p14="http://schemas.microsoft.com/office/powerpoint/2010/main" val="4284375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_Comparison">
    <p:spTree>
      <p:nvGrpSpPr>
        <p:cNvPr id="1" name=""/>
        <p:cNvGrpSpPr/>
        <p:nvPr/>
      </p:nvGrpSpPr>
      <p:grpSpPr>
        <a:xfrm>
          <a:off x="0" y="0"/>
          <a:ext cx="0" cy="0"/>
          <a:chOff x="0" y="0"/>
          <a:chExt cx="0" cy="0"/>
        </a:xfrm>
      </p:grpSpPr>
      <p:sp>
        <p:nvSpPr>
          <p:cNvPr id="4" name="Inhaltsplatzhalter 3"/>
          <p:cNvSpPr>
            <a:spLocks noGrp="1"/>
          </p:cNvSpPr>
          <p:nvPr>
            <p:ph sz="half" idx="2"/>
          </p:nvPr>
        </p:nvSpPr>
        <p:spPr>
          <a:xfrm>
            <a:off x="424732" y="1714500"/>
            <a:ext cx="3913094" cy="4635500"/>
          </a:xfrm>
          <a:prstGeom prst="rect">
            <a:avLst/>
          </a:prstGeom>
        </p:spPr>
        <p:txBody>
          <a:bodyPr lIns="0" tIns="0" rIns="0" bIns="0"/>
          <a:lstStyle>
            <a:lvl1pPr marL="252000" indent="-252000">
              <a:lnSpc>
                <a:spcPts val="3050"/>
              </a:lnSpc>
              <a:spcBef>
                <a:spcPts val="0"/>
              </a:spcBef>
              <a:spcAft>
                <a:spcPts val="1100"/>
              </a:spcAft>
              <a:buClr>
                <a:srgbClr val="E2001A"/>
              </a:buClr>
              <a:buFont typeface="Wingdings" charset="2"/>
              <a:buChar char="§"/>
              <a:defRPr sz="2400">
                <a:latin typeface="TheSans UHH Regular"/>
                <a:cs typeface="TheSans UHH Regular"/>
              </a:defRPr>
            </a:lvl1pPr>
            <a:lvl2pPr marL="504000" indent="-252000">
              <a:lnSpc>
                <a:spcPct val="100000"/>
              </a:lnSpc>
              <a:spcBef>
                <a:spcPts val="0"/>
              </a:spcBef>
              <a:spcAft>
                <a:spcPts val="1100"/>
              </a:spcAft>
              <a:buClr>
                <a:srgbClr val="3B515B"/>
              </a:buClr>
              <a:buFont typeface="Wingdings" charset="2"/>
              <a:buChar char="§"/>
              <a:defRPr sz="2400">
                <a:latin typeface="TheSans UHH Regular"/>
                <a:cs typeface="TheSans UHH Regular"/>
              </a:defRPr>
            </a:lvl2pPr>
            <a:lvl3pPr marL="756000" indent="-252000">
              <a:lnSpc>
                <a:spcPct val="100000"/>
              </a:lnSpc>
              <a:spcBef>
                <a:spcPts val="0"/>
              </a:spcBef>
              <a:spcAft>
                <a:spcPts val="1100"/>
              </a:spcAft>
              <a:buClr>
                <a:srgbClr val="75858C"/>
              </a:buClr>
              <a:buFont typeface="Wingdings" charset="2"/>
              <a:buChar char="§"/>
              <a:defRPr sz="2400">
                <a:latin typeface="TheSans UHH Regular"/>
                <a:cs typeface="TheSans UHH Regular"/>
              </a:defRPr>
            </a:lvl3pPr>
            <a:lvl4pPr marL="756000" indent="-252000">
              <a:lnSpc>
                <a:spcPct val="100000"/>
              </a:lnSpc>
              <a:spcBef>
                <a:spcPts val="0"/>
              </a:spcBef>
              <a:spcAft>
                <a:spcPts val="1100"/>
              </a:spcAft>
              <a:buClr>
                <a:srgbClr val="E2001A"/>
              </a:buClr>
              <a:buFont typeface="Wingdings" charset="2"/>
              <a:buChar char="§"/>
              <a:defRPr sz="2400">
                <a:latin typeface="TheSans UHH Regular"/>
                <a:cs typeface="TheSans UHH Regular"/>
              </a:defRPr>
            </a:lvl4pPr>
            <a:lvl5pPr marL="756000" indent="-252000">
              <a:lnSpc>
                <a:spcPct val="100000"/>
              </a:lnSpc>
              <a:spcBef>
                <a:spcPts val="0"/>
              </a:spcBef>
              <a:spcAft>
                <a:spcPts val="1100"/>
              </a:spcAft>
              <a:buClr>
                <a:srgbClr val="E2001A"/>
              </a:buClr>
              <a:buFont typeface="Wingdings" charset="2"/>
              <a:buChar char="§"/>
              <a:defRPr sz="2400">
                <a:latin typeface="TheSans UHH Regular"/>
                <a:cs typeface="TheSans UHH Regular"/>
              </a:defRPr>
            </a:lvl5pPr>
            <a:lvl6pPr>
              <a:defRPr sz="1600"/>
            </a:lvl6pPr>
            <a:lvl7pPr>
              <a:defRPr sz="1600"/>
            </a:lvl7pPr>
            <a:lvl8pPr>
              <a:defRPr sz="1600"/>
            </a:lvl8pPr>
            <a:lvl9pPr>
              <a:defRPr sz="1600"/>
            </a:lvl9pPr>
          </a:lstStyle>
          <a:p>
            <a:pPr lvl="0"/>
            <a:r>
              <a:rPr lang="de-DE" dirty="0" smtClean="0"/>
              <a:t>Mastertextformat bearbeiten</a:t>
            </a:r>
          </a:p>
          <a:p>
            <a:pPr lvl="1"/>
            <a:r>
              <a:rPr lang="de-DE" dirty="0" smtClean="0"/>
              <a:t>Zweite Ebene</a:t>
            </a:r>
          </a:p>
          <a:p>
            <a:pPr lvl="2"/>
            <a:r>
              <a:rPr lang="de-DE" dirty="0" smtClean="0"/>
              <a:t>Dritte Ebene</a:t>
            </a:r>
            <a:endParaRPr lang="de-DE" dirty="0"/>
          </a:p>
        </p:txBody>
      </p:sp>
      <p:sp>
        <p:nvSpPr>
          <p:cNvPr id="6" name="Inhaltsplatzhalter 5"/>
          <p:cNvSpPr>
            <a:spLocks noGrp="1"/>
          </p:cNvSpPr>
          <p:nvPr>
            <p:ph sz="quarter" idx="4"/>
          </p:nvPr>
        </p:nvSpPr>
        <p:spPr>
          <a:xfrm>
            <a:off x="4787195" y="1714500"/>
            <a:ext cx="3907543" cy="4635500"/>
          </a:xfrm>
          <a:prstGeom prst="rect">
            <a:avLst/>
          </a:prstGeom>
        </p:spPr>
        <p:txBody>
          <a:bodyPr lIns="0" tIns="0" bIns="0"/>
          <a:lstStyle>
            <a:lvl1pPr marL="252000" indent="-252000">
              <a:lnSpc>
                <a:spcPts val="3050"/>
              </a:lnSpc>
              <a:spcBef>
                <a:spcPts val="0"/>
              </a:spcBef>
              <a:spcAft>
                <a:spcPts val="1100"/>
              </a:spcAft>
              <a:buClr>
                <a:srgbClr val="009CD1"/>
              </a:buClr>
              <a:buFont typeface="Wingdings" charset="2"/>
              <a:buChar char="§"/>
              <a:defRPr sz="2400">
                <a:latin typeface="TheSans UHH Regular"/>
                <a:cs typeface="TheSans UHH Regular"/>
              </a:defRPr>
            </a:lvl1pPr>
            <a:lvl2pPr marL="504000" indent="-252000">
              <a:lnSpc>
                <a:spcPct val="100000"/>
              </a:lnSpc>
              <a:spcBef>
                <a:spcPts val="0"/>
              </a:spcBef>
              <a:spcAft>
                <a:spcPts val="1100"/>
              </a:spcAft>
              <a:buClr>
                <a:srgbClr val="3B515B"/>
              </a:buClr>
              <a:buFont typeface="Wingdings" charset="2"/>
              <a:buChar char="§"/>
              <a:defRPr sz="2400">
                <a:latin typeface="TheSans UHH Regular"/>
                <a:cs typeface="TheSans UHH Regular"/>
              </a:defRPr>
            </a:lvl2pPr>
            <a:lvl3pPr marL="756000" indent="-252000">
              <a:lnSpc>
                <a:spcPct val="100000"/>
              </a:lnSpc>
              <a:spcBef>
                <a:spcPts val="0"/>
              </a:spcBef>
              <a:spcAft>
                <a:spcPts val="1100"/>
              </a:spcAft>
              <a:buClr>
                <a:srgbClr val="75858C"/>
              </a:buClr>
              <a:buFont typeface="Wingdings" charset="2"/>
              <a:buChar char="§"/>
              <a:defRPr sz="2400">
                <a:latin typeface="TheSans UHH Regular"/>
                <a:cs typeface="TheSans UHH Regular"/>
              </a:defRPr>
            </a:lvl3pPr>
            <a:lvl4pPr marL="756000" indent="-252000">
              <a:lnSpc>
                <a:spcPct val="100000"/>
              </a:lnSpc>
              <a:spcBef>
                <a:spcPts val="0"/>
              </a:spcBef>
              <a:spcAft>
                <a:spcPts val="1100"/>
              </a:spcAft>
              <a:buClr>
                <a:srgbClr val="009CD1"/>
              </a:buClr>
              <a:buFont typeface="Wingdings" charset="2"/>
              <a:buChar char="§"/>
              <a:defRPr sz="2400">
                <a:latin typeface="TheSans UHH Regular"/>
                <a:cs typeface="TheSans UHH Regular"/>
              </a:defRPr>
            </a:lvl4pPr>
            <a:lvl5pPr marL="756000" indent="-252000">
              <a:lnSpc>
                <a:spcPct val="100000"/>
              </a:lnSpc>
              <a:spcBef>
                <a:spcPts val="0"/>
              </a:spcBef>
              <a:spcAft>
                <a:spcPts val="1100"/>
              </a:spcAft>
              <a:buClr>
                <a:srgbClr val="009CD1"/>
              </a:buClr>
              <a:buFont typeface="Wingdings" charset="2"/>
              <a:buChar char="§"/>
              <a:defRPr sz="2400">
                <a:latin typeface="TheSans UHH Regular"/>
                <a:cs typeface="TheSans UHH Regular"/>
              </a:defRPr>
            </a:lvl5pPr>
            <a:lvl6pPr>
              <a:defRPr sz="1600"/>
            </a:lvl6pPr>
            <a:lvl7pPr>
              <a:defRPr sz="1600"/>
            </a:lvl7pPr>
            <a:lvl8pPr>
              <a:defRPr sz="1600"/>
            </a:lvl8pPr>
            <a:lvl9pPr>
              <a:defRPr sz="1600"/>
            </a:lvl9pPr>
          </a:lstStyle>
          <a:p>
            <a:pPr lvl="0"/>
            <a:r>
              <a:rPr lang="de-DE" dirty="0" smtClean="0"/>
              <a:t>Mastertextformat bearbeiten</a:t>
            </a:r>
          </a:p>
          <a:p>
            <a:pPr lvl="1"/>
            <a:r>
              <a:rPr lang="de-DE" dirty="0" smtClean="0"/>
              <a:t>Zweite Ebene</a:t>
            </a:r>
          </a:p>
          <a:p>
            <a:pPr lvl="2"/>
            <a:r>
              <a:rPr lang="de-DE" dirty="0" smtClean="0"/>
              <a:t>Dritte Ebene</a:t>
            </a:r>
            <a:endParaRPr lang="de-DE" dirty="0"/>
          </a:p>
        </p:txBody>
      </p:sp>
      <p:sp>
        <p:nvSpPr>
          <p:cNvPr id="7" name="Datumsplatzhalter 6"/>
          <p:cNvSpPr>
            <a:spLocks noGrp="1"/>
          </p:cNvSpPr>
          <p:nvPr>
            <p:ph type="dt" sz="half" idx="10"/>
          </p:nvPr>
        </p:nvSpPr>
        <p:spPr/>
        <p:txBody>
          <a:bodyPr/>
          <a:lstStyle/>
          <a:p>
            <a:endParaRPr lang="de-DE"/>
          </a:p>
        </p:txBody>
      </p:sp>
      <p:sp>
        <p:nvSpPr>
          <p:cNvPr id="8" name="Fußzeilenplatzhalter 7"/>
          <p:cNvSpPr>
            <a:spLocks noGrp="1"/>
          </p:cNvSpPr>
          <p:nvPr>
            <p:ph type="ftr" sz="quarter" idx="11"/>
          </p:nvPr>
        </p:nvSpPr>
        <p:spPr/>
        <p:txBody>
          <a:bodyPr/>
          <a:lstStyle/>
          <a:p>
            <a:endParaRPr lang="de-DE" dirty="0"/>
          </a:p>
        </p:txBody>
      </p:sp>
      <p:sp>
        <p:nvSpPr>
          <p:cNvPr id="9" name="Foliennummernplatzhalter 8"/>
          <p:cNvSpPr>
            <a:spLocks noGrp="1"/>
          </p:cNvSpPr>
          <p:nvPr>
            <p:ph type="sldNum" sz="quarter" idx="12"/>
          </p:nvPr>
        </p:nvSpPr>
        <p:spPr/>
        <p:txBody>
          <a:bodyPr/>
          <a:lstStyle/>
          <a:p>
            <a:fld id="{43F0430C-3290-2846-9C5E-237D45BC81A9}" type="slidenum">
              <a:rPr lang="de-DE" smtClean="0"/>
              <a:t>‹#›</a:t>
            </a:fld>
            <a:endParaRPr lang="de-DE"/>
          </a:p>
        </p:txBody>
      </p:sp>
      <p:sp>
        <p:nvSpPr>
          <p:cNvPr id="13" name="Textplatzhalter 2"/>
          <p:cNvSpPr>
            <a:spLocks noGrp="1"/>
          </p:cNvSpPr>
          <p:nvPr>
            <p:ph type="body" idx="13" hasCustomPrompt="1"/>
          </p:nvPr>
        </p:nvSpPr>
        <p:spPr>
          <a:xfrm>
            <a:off x="424732" y="339700"/>
            <a:ext cx="5976068" cy="778297"/>
          </a:xfrm>
          <a:prstGeom prst="rect">
            <a:avLst/>
          </a:prstGeom>
        </p:spPr>
        <p:txBody>
          <a:bodyPr lIns="0" tIns="0" anchor="t" anchorCtr="0"/>
          <a:lstStyle>
            <a:lvl1pPr marL="0" indent="0">
              <a:lnSpc>
                <a:spcPts val="3200"/>
              </a:lnSpc>
              <a:spcBef>
                <a:spcPts val="0"/>
              </a:spcBef>
              <a:buNone/>
              <a:defRPr sz="3200" b="0" i="0" baseline="0">
                <a:latin typeface="TheSans UHH Bold Caps"/>
                <a:cs typeface="TheSans UHH Bold Cap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SLIDE TITLE</a:t>
            </a:r>
          </a:p>
        </p:txBody>
      </p:sp>
    </p:spTree>
    <p:extLst>
      <p:ext uri="{BB962C8B-B14F-4D97-AF65-F5344CB8AC3E}">
        <p14:creationId xmlns:p14="http://schemas.microsoft.com/office/powerpoint/2010/main" val="85592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Content_text-pic">
    <p:spTree>
      <p:nvGrpSpPr>
        <p:cNvPr id="1" name=""/>
        <p:cNvGrpSpPr/>
        <p:nvPr/>
      </p:nvGrpSpPr>
      <p:grpSpPr>
        <a:xfrm>
          <a:off x="0" y="0"/>
          <a:ext cx="0" cy="0"/>
          <a:chOff x="0" y="0"/>
          <a:chExt cx="0" cy="0"/>
        </a:xfrm>
      </p:grpSpPr>
      <p:sp>
        <p:nvSpPr>
          <p:cNvPr id="4" name="Inhaltsplatzhalter 3"/>
          <p:cNvSpPr>
            <a:spLocks noGrp="1"/>
          </p:cNvSpPr>
          <p:nvPr>
            <p:ph sz="half" idx="2" hasCustomPrompt="1"/>
          </p:nvPr>
        </p:nvSpPr>
        <p:spPr>
          <a:xfrm>
            <a:off x="438244" y="1816100"/>
            <a:ext cx="3913094" cy="4533900"/>
          </a:xfrm>
          <a:prstGeom prst="rect">
            <a:avLst/>
          </a:prstGeom>
        </p:spPr>
        <p:txBody>
          <a:bodyPr lIns="0" tIns="0" rIns="0" bIns="0"/>
          <a:lstStyle>
            <a:lvl1pPr marL="0" indent="0">
              <a:lnSpc>
                <a:spcPts val="2450"/>
              </a:lnSpc>
              <a:spcBef>
                <a:spcPts val="0"/>
              </a:spcBef>
              <a:spcAft>
                <a:spcPts val="1100"/>
              </a:spcAft>
              <a:buClr>
                <a:srgbClr val="E2001A"/>
              </a:buClr>
              <a:buFont typeface="Arial"/>
              <a:buNone/>
              <a:defRPr sz="2000" baseline="0">
                <a:latin typeface="TheSans UHH Regular"/>
                <a:cs typeface="TheSans UHH Regular"/>
              </a:defRPr>
            </a:lvl1pPr>
            <a:lvl2pPr marL="252000" indent="0">
              <a:lnSpc>
                <a:spcPct val="100000"/>
              </a:lnSpc>
              <a:spcBef>
                <a:spcPts val="0"/>
              </a:spcBef>
              <a:spcAft>
                <a:spcPts val="1100"/>
              </a:spcAft>
              <a:buClr>
                <a:srgbClr val="E2001A"/>
              </a:buClr>
              <a:buFont typeface="Arial"/>
              <a:buNone/>
              <a:defRPr sz="2400">
                <a:latin typeface="TheSans UHH Regular"/>
                <a:cs typeface="TheSans UHH Regular"/>
              </a:defRPr>
            </a:lvl2pPr>
            <a:lvl3pPr marL="504000" indent="0">
              <a:lnSpc>
                <a:spcPct val="100000"/>
              </a:lnSpc>
              <a:spcBef>
                <a:spcPts val="0"/>
              </a:spcBef>
              <a:spcAft>
                <a:spcPts val="1100"/>
              </a:spcAft>
              <a:buClr>
                <a:srgbClr val="E2001A"/>
              </a:buClr>
              <a:buFont typeface="Arial"/>
              <a:buNone/>
              <a:defRPr sz="2400">
                <a:latin typeface="TheSans UHH Regular"/>
                <a:cs typeface="TheSans UHH Regular"/>
              </a:defRPr>
            </a:lvl3pPr>
            <a:lvl4pPr marL="504000" indent="0">
              <a:lnSpc>
                <a:spcPct val="100000"/>
              </a:lnSpc>
              <a:spcBef>
                <a:spcPts val="0"/>
              </a:spcBef>
              <a:spcAft>
                <a:spcPts val="1100"/>
              </a:spcAft>
              <a:buClr>
                <a:srgbClr val="E2001A"/>
              </a:buClr>
              <a:buFont typeface="Arial"/>
              <a:buNone/>
              <a:defRPr sz="2400">
                <a:latin typeface="TheSans UHH Regular"/>
                <a:cs typeface="TheSans UHH Regular"/>
              </a:defRPr>
            </a:lvl4pPr>
            <a:lvl5pPr marL="504000" indent="0">
              <a:lnSpc>
                <a:spcPct val="100000"/>
              </a:lnSpc>
              <a:spcBef>
                <a:spcPts val="0"/>
              </a:spcBef>
              <a:spcAft>
                <a:spcPts val="1100"/>
              </a:spcAft>
              <a:buClr>
                <a:srgbClr val="E2001A"/>
              </a:buClr>
              <a:buFont typeface="Arial"/>
              <a:buNone/>
              <a:defRPr sz="2400">
                <a:latin typeface="TheSans UHH Regular"/>
                <a:cs typeface="TheSans UHH Regular"/>
              </a:defRPr>
            </a:lvl5pPr>
            <a:lvl6pPr>
              <a:defRPr sz="1600"/>
            </a:lvl6pPr>
            <a:lvl7pPr>
              <a:defRPr sz="1600"/>
            </a:lvl7pPr>
            <a:lvl8pPr>
              <a:defRPr sz="1600"/>
            </a:lvl8pPr>
            <a:lvl9pPr>
              <a:defRPr sz="1600"/>
            </a:lvl9pPr>
          </a:lstStyle>
          <a:p>
            <a:pPr lvl="0"/>
            <a:r>
              <a:rPr lang="de-DE" dirty="0" smtClean="0"/>
              <a:t>Dies ist ein </a:t>
            </a:r>
            <a:r>
              <a:rPr lang="de-DE" dirty="0" err="1" smtClean="0"/>
              <a:t>Typoblindtext</a:t>
            </a:r>
            <a:r>
              <a:rPr lang="de-DE" dirty="0" smtClean="0"/>
              <a:t>. An ihm kann man sehen, ob alle Buchstaben da sind und wie sie aussehen. Manchmal benutzt man Worte wie </a:t>
            </a:r>
            <a:r>
              <a:rPr lang="de-DE" dirty="0" err="1" smtClean="0"/>
              <a:t>Hamburgefonts</a:t>
            </a:r>
            <a:r>
              <a:rPr lang="de-DE" dirty="0" smtClean="0"/>
              <a:t>, </a:t>
            </a:r>
            <a:r>
              <a:rPr lang="de-DE" dirty="0" err="1" smtClean="0"/>
              <a:t>Rafgenduks</a:t>
            </a:r>
            <a:r>
              <a:rPr lang="de-DE" dirty="0" smtClean="0"/>
              <a:t> oder </a:t>
            </a:r>
            <a:r>
              <a:rPr lang="de-DE" dirty="0" err="1" smtClean="0"/>
              <a:t>Handgloves</a:t>
            </a:r>
            <a:r>
              <a:rPr lang="de-DE" dirty="0" smtClean="0"/>
              <a:t>, um Schriften zu testen. Dies ist ein </a:t>
            </a:r>
            <a:r>
              <a:rPr lang="de-DE" dirty="0" err="1" smtClean="0"/>
              <a:t>Typoblindtext</a:t>
            </a:r>
            <a:r>
              <a:rPr lang="de-DE" dirty="0" smtClean="0"/>
              <a:t>. An ihm kann man sehen, ob alle Buchstaben da sind und wie sie aussehen. </a:t>
            </a:r>
            <a:endParaRPr lang="de-DE" dirty="0"/>
          </a:p>
        </p:txBody>
      </p:sp>
      <p:sp>
        <p:nvSpPr>
          <p:cNvPr id="7" name="Datumsplatzhalter 6"/>
          <p:cNvSpPr>
            <a:spLocks noGrp="1"/>
          </p:cNvSpPr>
          <p:nvPr>
            <p:ph type="dt" sz="half" idx="10"/>
          </p:nvPr>
        </p:nvSpPr>
        <p:spPr/>
        <p:txBody>
          <a:bodyPr/>
          <a:lstStyle/>
          <a:p>
            <a:endParaRPr lang="de-DE"/>
          </a:p>
        </p:txBody>
      </p:sp>
      <p:sp>
        <p:nvSpPr>
          <p:cNvPr id="8" name="Fußzeilenplatzhalter 7"/>
          <p:cNvSpPr>
            <a:spLocks noGrp="1"/>
          </p:cNvSpPr>
          <p:nvPr>
            <p:ph type="ftr" sz="quarter" idx="11"/>
          </p:nvPr>
        </p:nvSpPr>
        <p:spPr/>
        <p:txBody>
          <a:bodyPr/>
          <a:lstStyle/>
          <a:p>
            <a:endParaRPr lang="de-DE" dirty="0"/>
          </a:p>
        </p:txBody>
      </p:sp>
      <p:sp>
        <p:nvSpPr>
          <p:cNvPr id="9" name="Foliennummernplatzhalter 8"/>
          <p:cNvSpPr>
            <a:spLocks noGrp="1"/>
          </p:cNvSpPr>
          <p:nvPr>
            <p:ph type="sldNum" sz="quarter" idx="12"/>
          </p:nvPr>
        </p:nvSpPr>
        <p:spPr/>
        <p:txBody>
          <a:bodyPr/>
          <a:lstStyle/>
          <a:p>
            <a:fld id="{43F0430C-3290-2846-9C5E-237D45BC81A9}" type="slidenum">
              <a:rPr lang="de-DE" smtClean="0"/>
              <a:t>‹#›</a:t>
            </a:fld>
            <a:endParaRPr lang="de-DE"/>
          </a:p>
        </p:txBody>
      </p:sp>
      <p:sp>
        <p:nvSpPr>
          <p:cNvPr id="13" name="Textplatzhalter 2"/>
          <p:cNvSpPr>
            <a:spLocks noGrp="1"/>
          </p:cNvSpPr>
          <p:nvPr>
            <p:ph type="body" idx="13" hasCustomPrompt="1"/>
          </p:nvPr>
        </p:nvSpPr>
        <p:spPr>
          <a:xfrm>
            <a:off x="438244" y="339700"/>
            <a:ext cx="6000656" cy="778297"/>
          </a:xfrm>
          <a:prstGeom prst="rect">
            <a:avLst/>
          </a:prstGeom>
        </p:spPr>
        <p:txBody>
          <a:bodyPr lIns="0" tIns="0" anchor="t" anchorCtr="0"/>
          <a:lstStyle>
            <a:lvl1pPr marL="0" indent="0">
              <a:lnSpc>
                <a:spcPts val="3200"/>
              </a:lnSpc>
              <a:spcBef>
                <a:spcPts val="0"/>
              </a:spcBef>
              <a:buNone/>
              <a:defRPr sz="3200" b="0" i="0" baseline="0">
                <a:latin typeface="TheSans UHH Bold Caps"/>
                <a:cs typeface="TheSans UHH Bold Cap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Slide TITLE</a:t>
            </a:r>
          </a:p>
        </p:txBody>
      </p:sp>
    </p:spTree>
    <p:extLst>
      <p:ext uri="{BB962C8B-B14F-4D97-AF65-F5344CB8AC3E}">
        <p14:creationId xmlns:p14="http://schemas.microsoft.com/office/powerpoint/2010/main" val="11065143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ntent_blank">
    <p:spTree>
      <p:nvGrpSpPr>
        <p:cNvPr id="1" name=""/>
        <p:cNvGrpSpPr/>
        <p:nvPr/>
      </p:nvGrpSpPr>
      <p:grpSpPr>
        <a:xfrm>
          <a:off x="0" y="0"/>
          <a:ext cx="0" cy="0"/>
          <a:chOff x="0" y="0"/>
          <a:chExt cx="0" cy="0"/>
        </a:xfrm>
      </p:grpSpPr>
      <p:sp>
        <p:nvSpPr>
          <p:cNvPr id="2" name="Rechteck 1"/>
          <p:cNvSpPr/>
          <p:nvPr userDrawn="1"/>
        </p:nvSpPr>
        <p:spPr>
          <a:xfrm>
            <a:off x="0" y="1483199"/>
            <a:ext cx="9144000" cy="49263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latin typeface="TheSans UHH Bold Caps"/>
            </a:endParaRPr>
          </a:p>
        </p:txBody>
      </p:sp>
      <p:sp>
        <p:nvSpPr>
          <p:cNvPr id="4" name="Inhaltsplatzhalter 3"/>
          <p:cNvSpPr>
            <a:spLocks noGrp="1"/>
          </p:cNvSpPr>
          <p:nvPr>
            <p:ph sz="half" idx="2" hasCustomPrompt="1"/>
          </p:nvPr>
        </p:nvSpPr>
        <p:spPr>
          <a:xfrm>
            <a:off x="0" y="1482247"/>
            <a:ext cx="9144000" cy="4927274"/>
          </a:xfrm>
          <a:prstGeom prst="rect">
            <a:avLst/>
          </a:prstGeom>
          <a:noFill/>
          <a:ln>
            <a:noFill/>
          </a:ln>
        </p:spPr>
        <p:txBody>
          <a:bodyPr lIns="0" tIns="0" bIns="0" anchor="ctr" anchorCtr="0"/>
          <a:lstStyle>
            <a:lvl1pPr marL="0" indent="0" algn="ctr">
              <a:spcBef>
                <a:spcPts val="0"/>
              </a:spcBef>
              <a:spcAft>
                <a:spcPts val="1100"/>
              </a:spcAft>
              <a:buClr>
                <a:srgbClr val="3B515B"/>
              </a:buClr>
              <a:buFont typeface="Wingdings" charset="2"/>
              <a:buNone/>
              <a:defRPr sz="2400" baseline="0">
                <a:latin typeface="TheSans UHH Regular"/>
                <a:cs typeface="TheSans UHH Regular"/>
              </a:defRPr>
            </a:lvl1pPr>
            <a:lvl2pPr marL="0" indent="0">
              <a:spcBef>
                <a:spcPts val="0"/>
              </a:spcBef>
              <a:spcAft>
                <a:spcPts val="1100"/>
              </a:spcAft>
              <a:buClr>
                <a:srgbClr val="3B515B"/>
              </a:buClr>
              <a:buFont typeface="Wingdings" charset="2"/>
              <a:buNone/>
              <a:defRPr sz="2400">
                <a:latin typeface="TheSans UHH Regular"/>
                <a:cs typeface="TheSans UHH Regular"/>
              </a:defRPr>
            </a:lvl2pPr>
            <a:lvl3pPr marL="0" indent="0">
              <a:spcBef>
                <a:spcPts val="0"/>
              </a:spcBef>
              <a:spcAft>
                <a:spcPts val="1100"/>
              </a:spcAft>
              <a:buClr>
                <a:srgbClr val="3B515B"/>
              </a:buClr>
              <a:buFont typeface="Wingdings" charset="2"/>
              <a:buNone/>
              <a:defRPr sz="2000">
                <a:latin typeface="TheSans UHH Regular"/>
                <a:cs typeface="TheSans UHH Regular"/>
              </a:defRPr>
            </a:lvl3pPr>
            <a:lvl4pPr marL="0" indent="0">
              <a:spcBef>
                <a:spcPts val="0"/>
              </a:spcBef>
              <a:spcAft>
                <a:spcPts val="1100"/>
              </a:spcAft>
              <a:buClr>
                <a:srgbClr val="3B515B"/>
              </a:buClr>
              <a:buFont typeface="Wingdings" charset="2"/>
              <a:buNone/>
              <a:defRPr sz="2000">
                <a:latin typeface="TheSans UHH Regular"/>
                <a:cs typeface="TheSans UHH Regular"/>
              </a:defRPr>
            </a:lvl4pPr>
            <a:lvl5pPr marL="0" indent="0">
              <a:spcBef>
                <a:spcPts val="0"/>
              </a:spcBef>
              <a:spcAft>
                <a:spcPts val="1100"/>
              </a:spcAft>
              <a:buClr>
                <a:srgbClr val="3B515B"/>
              </a:buClr>
              <a:buFont typeface="Wingdings" charset="2"/>
              <a:buNone/>
              <a:defRPr sz="2000">
                <a:latin typeface="TheSans UHH Regular"/>
                <a:cs typeface="TheSans UHH Regular"/>
              </a:defRPr>
            </a:lvl5pPr>
            <a:lvl6pPr>
              <a:defRPr sz="1600"/>
            </a:lvl6pPr>
            <a:lvl7pPr>
              <a:defRPr sz="1600"/>
            </a:lvl7pPr>
            <a:lvl8pPr>
              <a:defRPr sz="1600"/>
            </a:lvl8pPr>
            <a:lvl9pPr>
              <a:defRPr sz="1600"/>
            </a:lvl9pPr>
          </a:lstStyle>
          <a:p>
            <a:pPr lvl="0"/>
            <a:r>
              <a:rPr lang="de-DE" dirty="0" smtClean="0"/>
              <a:t>Grafiken, Tabellen etc.</a:t>
            </a:r>
            <a:endParaRPr lang="de-DE" dirty="0"/>
          </a:p>
        </p:txBody>
      </p:sp>
      <p:sp>
        <p:nvSpPr>
          <p:cNvPr id="7" name="Datumsplatzhalter 6"/>
          <p:cNvSpPr>
            <a:spLocks noGrp="1"/>
          </p:cNvSpPr>
          <p:nvPr>
            <p:ph type="dt" sz="half" idx="10"/>
          </p:nvPr>
        </p:nvSpPr>
        <p:spPr/>
        <p:txBody>
          <a:bodyPr/>
          <a:lstStyle/>
          <a:p>
            <a:endParaRPr lang="de-DE"/>
          </a:p>
        </p:txBody>
      </p:sp>
      <p:sp>
        <p:nvSpPr>
          <p:cNvPr id="8" name="Fußzeilenplatzhalter 7"/>
          <p:cNvSpPr>
            <a:spLocks noGrp="1"/>
          </p:cNvSpPr>
          <p:nvPr>
            <p:ph type="ftr" sz="quarter" idx="11"/>
          </p:nvPr>
        </p:nvSpPr>
        <p:spPr/>
        <p:txBody>
          <a:bodyPr/>
          <a:lstStyle/>
          <a:p>
            <a:endParaRPr lang="de-DE" dirty="0"/>
          </a:p>
        </p:txBody>
      </p:sp>
      <p:sp>
        <p:nvSpPr>
          <p:cNvPr id="9" name="Foliennummernplatzhalter 8"/>
          <p:cNvSpPr>
            <a:spLocks noGrp="1"/>
          </p:cNvSpPr>
          <p:nvPr>
            <p:ph type="sldNum" sz="quarter" idx="12"/>
          </p:nvPr>
        </p:nvSpPr>
        <p:spPr/>
        <p:txBody>
          <a:bodyPr/>
          <a:lstStyle/>
          <a:p>
            <a:fld id="{43F0430C-3290-2846-9C5E-237D45BC81A9}" type="slidenum">
              <a:rPr lang="de-DE" smtClean="0"/>
              <a:t>‹#›</a:t>
            </a:fld>
            <a:endParaRPr lang="de-DE"/>
          </a:p>
        </p:txBody>
      </p:sp>
      <p:cxnSp>
        <p:nvCxnSpPr>
          <p:cNvPr id="11" name="Gerade Verbindung 10"/>
          <p:cNvCxnSpPr/>
          <p:nvPr userDrawn="1"/>
        </p:nvCxnSpPr>
        <p:spPr>
          <a:xfrm>
            <a:off x="0" y="1479941"/>
            <a:ext cx="9144000" cy="2791"/>
          </a:xfrm>
          <a:prstGeom prst="line">
            <a:avLst/>
          </a:prstGeom>
          <a:ln w="25400">
            <a:solidFill>
              <a:srgbClr val="009CD1"/>
            </a:solidFill>
          </a:ln>
          <a:effectLst/>
        </p:spPr>
        <p:style>
          <a:lnRef idx="2">
            <a:schemeClr val="accent1"/>
          </a:lnRef>
          <a:fillRef idx="0">
            <a:schemeClr val="accent1"/>
          </a:fillRef>
          <a:effectRef idx="1">
            <a:schemeClr val="accent1"/>
          </a:effectRef>
          <a:fontRef idx="minor">
            <a:schemeClr val="tx1"/>
          </a:fontRef>
        </p:style>
      </p:cxnSp>
      <p:sp>
        <p:nvSpPr>
          <p:cNvPr id="10" name="Textplatzhalter 2"/>
          <p:cNvSpPr>
            <a:spLocks noGrp="1"/>
          </p:cNvSpPr>
          <p:nvPr>
            <p:ph type="body" idx="13" hasCustomPrompt="1"/>
          </p:nvPr>
        </p:nvSpPr>
        <p:spPr>
          <a:xfrm>
            <a:off x="438244" y="339700"/>
            <a:ext cx="6000656" cy="778297"/>
          </a:xfrm>
          <a:prstGeom prst="rect">
            <a:avLst/>
          </a:prstGeom>
        </p:spPr>
        <p:txBody>
          <a:bodyPr lIns="0" tIns="0" anchor="t" anchorCtr="0"/>
          <a:lstStyle>
            <a:lvl1pPr marL="0" indent="0">
              <a:lnSpc>
                <a:spcPts val="3200"/>
              </a:lnSpc>
              <a:spcBef>
                <a:spcPts val="0"/>
              </a:spcBef>
              <a:buNone/>
              <a:defRPr sz="3200" b="0" i="0" baseline="0">
                <a:latin typeface="TheSans UHH Bold Caps"/>
                <a:cs typeface="TheSans UHH Bold Cap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dirty="0" smtClean="0"/>
              <a:t>Slide TITLE</a:t>
            </a:r>
          </a:p>
        </p:txBody>
      </p:sp>
    </p:spTree>
    <p:extLst>
      <p:ext uri="{BB962C8B-B14F-4D97-AF65-F5344CB8AC3E}">
        <p14:creationId xmlns:p14="http://schemas.microsoft.com/office/powerpoint/2010/main" val="39881728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2" name="Foliennummernplatzhalter 5"/>
          <p:cNvSpPr>
            <a:spLocks noGrp="1"/>
          </p:cNvSpPr>
          <p:nvPr>
            <p:ph type="sldNum" sz="quarter" idx="4"/>
          </p:nvPr>
        </p:nvSpPr>
        <p:spPr>
          <a:xfrm>
            <a:off x="7296904" y="6442393"/>
            <a:ext cx="1389896" cy="365125"/>
          </a:xfrm>
          <a:prstGeom prst="rect">
            <a:avLst/>
          </a:prstGeom>
        </p:spPr>
        <p:txBody>
          <a:bodyPr vert="horz" lIns="91440" tIns="45720" rIns="91440" bIns="45720" rtlCol="0" anchor="ctr"/>
          <a:lstStyle>
            <a:lvl1pPr algn="r">
              <a:defRPr sz="1200" b="0" i="0">
                <a:solidFill>
                  <a:srgbClr val="000000"/>
                </a:solidFill>
                <a:latin typeface="TheSans UHH Regular"/>
                <a:cs typeface="TheSans UHH Regular"/>
              </a:defRPr>
            </a:lvl1pPr>
          </a:lstStyle>
          <a:p>
            <a:fld id="{43F0430C-3290-2846-9C5E-237D45BC81A9}" type="slidenum">
              <a:rPr lang="de-DE" smtClean="0"/>
              <a:pPr/>
              <a:t>‹#›</a:t>
            </a:fld>
            <a:endParaRPr lang="de-DE" dirty="0"/>
          </a:p>
        </p:txBody>
      </p:sp>
    </p:spTree>
    <p:extLst>
      <p:ext uri="{BB962C8B-B14F-4D97-AF65-F5344CB8AC3E}">
        <p14:creationId xmlns:p14="http://schemas.microsoft.com/office/powerpoint/2010/main" val="2549433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a:xfrm>
            <a:off x="358775" y="488950"/>
            <a:ext cx="6877050" cy="838200"/>
          </a:xfrm>
          <a:prstGeom prst="rect">
            <a:avLst/>
          </a:prstGeom>
        </p:spPr>
        <p:txBody>
          <a:bodyPr/>
          <a:lstStyle/>
          <a:p>
            <a:r>
              <a:rPr lang="de-DE" smtClean="0"/>
              <a:t>Titelmasterformat durch Klicken bearbeiten</a:t>
            </a:r>
            <a:endParaRPr lang="de-DE"/>
          </a:p>
        </p:txBody>
      </p:sp>
      <p:sp>
        <p:nvSpPr>
          <p:cNvPr id="3" name="Inhaltsplatzhalter 2"/>
          <p:cNvSpPr>
            <a:spLocks noGrp="1"/>
          </p:cNvSpPr>
          <p:nvPr>
            <p:ph idx="1"/>
          </p:nvPr>
        </p:nvSpPr>
        <p:spPr>
          <a:xfrm>
            <a:off x="250825" y="1592263"/>
            <a:ext cx="8640763" cy="4789487"/>
          </a:xfrm>
          <a:prstGeom prst="rect">
            <a:avLst/>
          </a:prstGeom>
        </p:spPr>
        <p:txBody>
          <a:bodyPr/>
          <a:lstStyle/>
          <a:p>
            <a:pPr lvl="0"/>
            <a:r>
              <a:rPr lang="de-DE" dirty="0" smtClean="0"/>
              <a:t>Textmasterformate durch Klicken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4" name="Foliennummernplatzhalter 5"/>
          <p:cNvSpPr>
            <a:spLocks noGrp="1"/>
          </p:cNvSpPr>
          <p:nvPr>
            <p:ph type="sldNum" sz="quarter" idx="4"/>
          </p:nvPr>
        </p:nvSpPr>
        <p:spPr>
          <a:xfrm>
            <a:off x="7296904" y="6442393"/>
            <a:ext cx="1389896" cy="365125"/>
          </a:xfrm>
          <a:prstGeom prst="rect">
            <a:avLst/>
          </a:prstGeom>
        </p:spPr>
        <p:txBody>
          <a:bodyPr vert="horz" lIns="91440" tIns="45720" rIns="91440" bIns="45720" rtlCol="0" anchor="ctr"/>
          <a:lstStyle>
            <a:lvl1pPr algn="r">
              <a:defRPr sz="1200" b="0" i="0">
                <a:solidFill>
                  <a:srgbClr val="000000"/>
                </a:solidFill>
                <a:latin typeface="TheSans UHH Regular"/>
                <a:cs typeface="TheSans UHH Regular"/>
              </a:defRPr>
            </a:lvl1pPr>
          </a:lstStyle>
          <a:p>
            <a:fld id="{43F0430C-3290-2846-9C5E-237D45BC81A9}" type="slidenum">
              <a:rPr lang="de-DE" smtClean="0"/>
              <a:pPr/>
              <a:t>‹#›</a:t>
            </a:fld>
            <a:endParaRPr lang="de-DE" dirty="0"/>
          </a:p>
        </p:txBody>
      </p:sp>
    </p:spTree>
    <p:extLst>
      <p:ext uri="{BB962C8B-B14F-4D97-AF65-F5344CB8AC3E}">
        <p14:creationId xmlns:p14="http://schemas.microsoft.com/office/powerpoint/2010/main" val="422087644"/>
      </p:ext>
    </p:extLst>
  </p:cSld>
  <p:clrMapOvr>
    <a:masterClrMapping/>
  </p:clrMapOvr>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emf"/><Relationship Id="rId1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Rechteck 15"/>
          <p:cNvSpPr/>
          <p:nvPr userDrawn="1"/>
        </p:nvSpPr>
        <p:spPr>
          <a:xfrm flipV="1">
            <a:off x="0" y="6423314"/>
            <a:ext cx="9144000" cy="434686"/>
          </a:xfrm>
          <a:prstGeom prst="rect">
            <a:avLst/>
          </a:prstGeom>
          <a:solidFill>
            <a:srgbClr val="3B515B">
              <a:alpha val="1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dirty="0">
              <a:latin typeface="TheSans UHH Bold Caps"/>
            </a:endParaRPr>
          </a:p>
        </p:txBody>
      </p:sp>
      <p:sp>
        <p:nvSpPr>
          <p:cNvPr id="4" name="Datumsplatzhalter 3"/>
          <p:cNvSpPr>
            <a:spLocks noGrp="1"/>
          </p:cNvSpPr>
          <p:nvPr>
            <p:ph type="dt" sz="half" idx="2"/>
          </p:nvPr>
        </p:nvSpPr>
        <p:spPr>
          <a:xfrm>
            <a:off x="457200" y="6442393"/>
            <a:ext cx="907185" cy="365125"/>
          </a:xfrm>
          <a:prstGeom prst="rect">
            <a:avLst/>
          </a:prstGeom>
        </p:spPr>
        <p:txBody>
          <a:bodyPr vert="horz" lIns="0" tIns="45720" rIns="91440" bIns="45720" rtlCol="0" anchor="ctr"/>
          <a:lstStyle>
            <a:lvl1pPr algn="l">
              <a:defRPr sz="1200" b="0" i="0">
                <a:solidFill>
                  <a:schemeClr val="tx1"/>
                </a:solidFill>
                <a:latin typeface="TheSans UHH Regular"/>
                <a:cs typeface="TheSans UHH Regular"/>
              </a:defRPr>
            </a:lvl1pPr>
          </a:lstStyle>
          <a:p>
            <a:endParaRPr lang="de-DE" dirty="0"/>
          </a:p>
        </p:txBody>
      </p:sp>
      <p:sp>
        <p:nvSpPr>
          <p:cNvPr id="5" name="Fußzeilenplatzhalter 4"/>
          <p:cNvSpPr>
            <a:spLocks noGrp="1"/>
          </p:cNvSpPr>
          <p:nvPr>
            <p:ph type="ftr" sz="quarter" idx="3"/>
          </p:nvPr>
        </p:nvSpPr>
        <p:spPr>
          <a:xfrm>
            <a:off x="1446388" y="6442393"/>
            <a:ext cx="4522788" cy="365125"/>
          </a:xfrm>
          <a:prstGeom prst="rect">
            <a:avLst/>
          </a:prstGeom>
        </p:spPr>
        <p:txBody>
          <a:bodyPr vert="horz" lIns="0" tIns="45720" rIns="91440" bIns="45720" rtlCol="0" anchor="ctr"/>
          <a:lstStyle>
            <a:lvl1pPr algn="l">
              <a:defRPr sz="1200" b="0" i="0">
                <a:solidFill>
                  <a:srgbClr val="000000"/>
                </a:solidFill>
                <a:latin typeface="TheSans UHH Regular"/>
                <a:cs typeface="TheSans UHH Regular"/>
              </a:defRPr>
            </a:lvl1pPr>
          </a:lstStyle>
          <a:p>
            <a:endParaRPr lang="de-DE" dirty="0"/>
          </a:p>
        </p:txBody>
      </p:sp>
      <p:sp>
        <p:nvSpPr>
          <p:cNvPr id="6" name="Foliennummernplatzhalter 5"/>
          <p:cNvSpPr>
            <a:spLocks noGrp="1"/>
          </p:cNvSpPr>
          <p:nvPr>
            <p:ph type="sldNum" sz="quarter" idx="4"/>
          </p:nvPr>
        </p:nvSpPr>
        <p:spPr>
          <a:xfrm>
            <a:off x="7296904" y="6442393"/>
            <a:ext cx="1389896" cy="365125"/>
          </a:xfrm>
          <a:prstGeom prst="rect">
            <a:avLst/>
          </a:prstGeom>
        </p:spPr>
        <p:txBody>
          <a:bodyPr vert="horz" lIns="91440" tIns="45720" rIns="91440" bIns="45720" rtlCol="0" anchor="ctr"/>
          <a:lstStyle>
            <a:lvl1pPr algn="r">
              <a:defRPr sz="1200" b="0" i="0">
                <a:solidFill>
                  <a:srgbClr val="000000"/>
                </a:solidFill>
                <a:latin typeface="TheSans UHH Regular"/>
                <a:cs typeface="TheSans UHH Regular"/>
              </a:defRPr>
            </a:lvl1pPr>
          </a:lstStyle>
          <a:p>
            <a:fld id="{43F0430C-3290-2846-9C5E-237D45BC81A9}" type="slidenum">
              <a:rPr lang="de-DE" smtClean="0"/>
              <a:pPr/>
              <a:t>‹#›</a:t>
            </a:fld>
            <a:endParaRPr lang="de-DE" dirty="0"/>
          </a:p>
        </p:txBody>
      </p:sp>
      <p:pic>
        <p:nvPicPr>
          <p:cNvPr id="8" name="Bild 7"/>
          <p:cNvPicPr>
            <a:picLocks noChangeAspect="1"/>
          </p:cNvPicPr>
          <p:nvPr userDrawn="1"/>
        </p:nvPicPr>
        <p:blipFill>
          <a:blip r:embed="rId13"/>
          <a:stretch>
            <a:fillRect/>
          </a:stretch>
        </p:blipFill>
        <p:spPr>
          <a:xfrm>
            <a:off x="6410352" y="0"/>
            <a:ext cx="2733648" cy="1479940"/>
          </a:xfrm>
          <a:prstGeom prst="rect">
            <a:avLst/>
          </a:prstGeom>
        </p:spPr>
      </p:pic>
      <p:cxnSp>
        <p:nvCxnSpPr>
          <p:cNvPr id="11" name="Gerade Verbindung 10"/>
          <p:cNvCxnSpPr/>
          <p:nvPr userDrawn="1"/>
        </p:nvCxnSpPr>
        <p:spPr>
          <a:xfrm>
            <a:off x="0" y="1479941"/>
            <a:ext cx="9144000" cy="2791"/>
          </a:xfrm>
          <a:prstGeom prst="line">
            <a:avLst/>
          </a:prstGeom>
          <a:ln w="25400">
            <a:solidFill>
              <a:srgbClr val="009CD1"/>
            </a:solidFill>
          </a:ln>
          <a:effectLst/>
        </p:spPr>
        <p:style>
          <a:lnRef idx="2">
            <a:schemeClr val="accent1"/>
          </a:lnRef>
          <a:fillRef idx="0">
            <a:schemeClr val="accent1"/>
          </a:fillRef>
          <a:effectRef idx="1">
            <a:schemeClr val="accent1"/>
          </a:effectRef>
          <a:fontRef idx="minor">
            <a:schemeClr val="tx1"/>
          </a:fontRef>
        </p:style>
      </p:cxnSp>
      <p:pic>
        <p:nvPicPr>
          <p:cNvPr id="2" name="Picture 1" descr="LT_logo_newsitem_150x150.png"/>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8686800" y="6413500"/>
            <a:ext cx="457200" cy="457200"/>
          </a:xfrm>
          <a:prstGeom prst="rect">
            <a:avLst/>
          </a:prstGeom>
        </p:spPr>
      </p:pic>
    </p:spTree>
    <p:extLst>
      <p:ext uri="{BB962C8B-B14F-4D97-AF65-F5344CB8AC3E}">
        <p14:creationId xmlns:p14="http://schemas.microsoft.com/office/powerpoint/2010/main" val="8759164"/>
      </p:ext>
    </p:extLst>
  </p:cSld>
  <p:clrMap bg1="lt1" tx1="dk1" bg2="lt2" tx2="dk2" accent1="accent1" accent2="accent2" accent3="accent3" accent4="accent4" accent5="accent5" accent6="accent6" hlink="hlink" folHlink="folHlink"/>
  <p:sldLayoutIdLst>
    <p:sldLayoutId id="2147483651" r:id="rId1"/>
    <p:sldLayoutId id="2147483661" r:id="rId2"/>
    <p:sldLayoutId id="2147483664" r:id="rId3"/>
    <p:sldLayoutId id="2147483667" r:id="rId4"/>
    <p:sldLayoutId id="2147483663" r:id="rId5"/>
    <p:sldLayoutId id="2147483669" r:id="rId6"/>
    <p:sldLayoutId id="2147483662" r:id="rId7"/>
    <p:sldLayoutId id="2147483674" r:id="rId8"/>
    <p:sldLayoutId id="2147483675" r:id="rId9"/>
    <p:sldLayoutId id="2147483677" r:id="rId10"/>
    <p:sldLayoutId id="2147483678" r:id="rId11"/>
  </p:sldLayoutIdLst>
  <p:hf hdr="0" ftr="0" dt="0"/>
  <p:txStyles>
    <p:titleStyle>
      <a:lvl1pPr algn="ctr" defTabSz="457200" rtl="0" eaLnBrk="1" latinLnBrk="0" hangingPunct="1">
        <a:spcBef>
          <a:spcPct val="0"/>
        </a:spcBef>
        <a:buNone/>
        <a:defRPr sz="4400" b="0" i="0" kern="1200">
          <a:solidFill>
            <a:schemeClr val="tx1"/>
          </a:solidFill>
          <a:latin typeface="TheSans UHH Bold Caps"/>
          <a:ea typeface="+mj-ea"/>
          <a:cs typeface="TheSans UHH Bold Cap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4" Type="http://schemas.openxmlformats.org/officeDocument/2006/relationships/oleObject" Target="../embeddings/oleObject13.bin"/><Relationship Id="rId5" Type="http://schemas.openxmlformats.org/officeDocument/2006/relationships/image" Target="../media/image17.emf"/><Relationship Id="rId6" Type="http://schemas.openxmlformats.org/officeDocument/2006/relationships/oleObject" Target="../embeddings/oleObject14.bin"/><Relationship Id="rId7" Type="http://schemas.openxmlformats.org/officeDocument/2006/relationships/image" Target="../media/image18.emf"/><Relationship Id="rId1" Type="http://schemas.openxmlformats.org/officeDocument/2006/relationships/vmlDrawing" Target="../drawings/vmlDrawing6.vml"/><Relationship Id="rId2"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9.png"/><Relationship Id="rId3"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4.emf"/><Relationship Id="rId5" Type="http://schemas.openxmlformats.org/officeDocument/2006/relationships/oleObject" Target="../embeddings/oleObject2.bin"/><Relationship Id="rId6" Type="http://schemas.openxmlformats.org/officeDocument/2006/relationships/image" Target="../media/image5.emf"/><Relationship Id="rId7" Type="http://schemas.openxmlformats.org/officeDocument/2006/relationships/oleObject" Target="../embeddings/oleObject3.bin"/><Relationship Id="rId8" Type="http://schemas.openxmlformats.org/officeDocument/2006/relationships/image" Target="../media/image6.emf"/><Relationship Id="rId1" Type="http://schemas.openxmlformats.org/officeDocument/2006/relationships/vmlDrawing" Target="../drawings/vmlDrawing1.vml"/><Relationship Id="rId2"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15.bin"/><Relationship Id="rId4" Type="http://schemas.openxmlformats.org/officeDocument/2006/relationships/image" Target="../media/image21.emf"/><Relationship Id="rId1" Type="http://schemas.openxmlformats.org/officeDocument/2006/relationships/vmlDrawing" Target="../drawings/vmlDrawing7.vml"/><Relationship Id="rId2"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16.bin"/><Relationship Id="rId4" Type="http://schemas.openxmlformats.org/officeDocument/2006/relationships/image" Target="../media/image22.emf"/><Relationship Id="rId5" Type="http://schemas.openxmlformats.org/officeDocument/2006/relationships/oleObject" Target="../embeddings/oleObject17.bin"/><Relationship Id="rId6" Type="http://schemas.openxmlformats.org/officeDocument/2006/relationships/image" Target="../media/image23.emf"/><Relationship Id="rId1" Type="http://schemas.openxmlformats.org/officeDocument/2006/relationships/vmlDrawing" Target="../drawings/vmlDrawing8.vml"/><Relationship Id="rId2"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4" Type="http://schemas.openxmlformats.org/officeDocument/2006/relationships/oleObject" Target="../embeddings/oleObject4.bin"/><Relationship Id="rId5" Type="http://schemas.openxmlformats.org/officeDocument/2006/relationships/image" Target="../media/image7.emf"/><Relationship Id="rId6" Type="http://schemas.openxmlformats.org/officeDocument/2006/relationships/oleObject" Target="../embeddings/oleObject5.bin"/><Relationship Id="rId7" Type="http://schemas.openxmlformats.org/officeDocument/2006/relationships/image" Target="../media/image8.emf"/><Relationship Id="rId8" Type="http://schemas.openxmlformats.org/officeDocument/2006/relationships/oleObject" Target="../embeddings/oleObject6.bin"/><Relationship Id="rId9" Type="http://schemas.openxmlformats.org/officeDocument/2006/relationships/image" Target="../media/image9.emf"/><Relationship Id="rId1" Type="http://schemas.openxmlformats.org/officeDocument/2006/relationships/vmlDrawing" Target="../drawings/vmlDrawing2.vml"/><Relationship Id="rId2"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2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18.bin"/><Relationship Id="rId4" Type="http://schemas.openxmlformats.org/officeDocument/2006/relationships/image" Target="../media/image25.emf"/><Relationship Id="rId5" Type="http://schemas.openxmlformats.org/officeDocument/2006/relationships/oleObject" Target="../embeddings/oleObject19.bin"/><Relationship Id="rId6" Type="http://schemas.openxmlformats.org/officeDocument/2006/relationships/image" Target="../media/image26.emf"/><Relationship Id="rId7" Type="http://schemas.openxmlformats.org/officeDocument/2006/relationships/oleObject" Target="../embeddings/oleObject20.bin"/><Relationship Id="rId8" Type="http://schemas.openxmlformats.org/officeDocument/2006/relationships/image" Target="../media/image27.emf"/><Relationship Id="rId1" Type="http://schemas.openxmlformats.org/officeDocument/2006/relationships/vmlDrawing" Target="../drawings/vmlDrawing9.vml"/><Relationship Id="rId2"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1.bin"/><Relationship Id="rId4" Type="http://schemas.openxmlformats.org/officeDocument/2006/relationships/image" Target="../media/image28.emf"/><Relationship Id="rId5" Type="http://schemas.openxmlformats.org/officeDocument/2006/relationships/oleObject" Target="../embeddings/oleObject22.bin"/><Relationship Id="rId6" Type="http://schemas.openxmlformats.org/officeDocument/2006/relationships/image" Target="../media/image29.emf"/><Relationship Id="rId1" Type="http://schemas.openxmlformats.org/officeDocument/2006/relationships/vmlDrawing" Target="../drawings/vmlDrawing10.vml"/><Relationship Id="rId2"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23.bin"/><Relationship Id="rId4" Type="http://schemas.openxmlformats.org/officeDocument/2006/relationships/image" Target="../media/image30.emf"/><Relationship Id="rId5" Type="http://schemas.openxmlformats.org/officeDocument/2006/relationships/oleObject" Target="../embeddings/oleObject24.bin"/><Relationship Id="rId6" Type="http://schemas.openxmlformats.org/officeDocument/2006/relationships/image" Target="../media/image31.emf"/><Relationship Id="rId1" Type="http://schemas.openxmlformats.org/officeDocument/2006/relationships/vmlDrawing" Target="../drawings/vmlDrawing11.vml"/><Relationship Id="rId2"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25.bin"/><Relationship Id="rId4" Type="http://schemas.openxmlformats.org/officeDocument/2006/relationships/image" Target="../media/image32.emf"/><Relationship Id="rId5" Type="http://schemas.openxmlformats.org/officeDocument/2006/relationships/oleObject" Target="../embeddings/oleObject26.bin"/><Relationship Id="rId6" Type="http://schemas.openxmlformats.org/officeDocument/2006/relationships/image" Target="../media/image33.emf"/><Relationship Id="rId1" Type="http://schemas.openxmlformats.org/officeDocument/2006/relationships/vmlDrawing" Target="../drawings/vmlDrawing12.vml"/><Relationship Id="rId2"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oleObject" Target="../embeddings/oleObject27.bin"/><Relationship Id="rId4" Type="http://schemas.openxmlformats.org/officeDocument/2006/relationships/image" Target="../media/image34.emf"/><Relationship Id="rId5" Type="http://schemas.openxmlformats.org/officeDocument/2006/relationships/oleObject" Target="../embeddings/oleObject28.bin"/><Relationship Id="rId6" Type="http://schemas.openxmlformats.org/officeDocument/2006/relationships/image" Target="../media/image35.emf"/><Relationship Id="rId1" Type="http://schemas.openxmlformats.org/officeDocument/2006/relationships/vmlDrawing" Target="../drawings/vmlDrawing13.vml"/><Relationship Id="rId2" Type="http://schemas.openxmlformats.org/officeDocument/2006/relationships/slideLayout" Target="../slideLayouts/slideLayout1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oleObject" Target="../embeddings/oleObject29.bin"/><Relationship Id="rId4" Type="http://schemas.openxmlformats.org/officeDocument/2006/relationships/image" Target="../media/image36.emf"/><Relationship Id="rId1" Type="http://schemas.openxmlformats.org/officeDocument/2006/relationships/vmlDrawing" Target="../drawings/vmlDrawing14.vml"/><Relationship Id="rId2"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30.bin"/><Relationship Id="rId4" Type="http://schemas.openxmlformats.org/officeDocument/2006/relationships/image" Target="../media/image37.emf"/><Relationship Id="rId1" Type="http://schemas.openxmlformats.org/officeDocument/2006/relationships/vmlDrawing" Target="../drawings/vmlDrawing15.vml"/><Relationship Id="rId2"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3" Type="http://schemas.openxmlformats.org/officeDocument/2006/relationships/image" Target="../media/image39.png"/><Relationship Id="rId4" Type="http://schemas.openxmlformats.org/officeDocument/2006/relationships/image" Target="../media/image40.png"/><Relationship Id="rId1" Type="http://schemas.openxmlformats.org/officeDocument/2006/relationships/slideLayout" Target="../slideLayouts/slideLayout2.xml"/><Relationship Id="rId2" Type="http://schemas.openxmlformats.org/officeDocument/2006/relationships/image" Target="../media/image3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31.bin"/><Relationship Id="rId4" Type="http://schemas.openxmlformats.org/officeDocument/2006/relationships/image" Target="../media/image41.emf"/><Relationship Id="rId5" Type="http://schemas.openxmlformats.org/officeDocument/2006/relationships/oleObject" Target="../embeddings/oleObject32.bin"/><Relationship Id="rId6" Type="http://schemas.openxmlformats.org/officeDocument/2006/relationships/image" Target="../media/image42.emf"/><Relationship Id="rId1" Type="http://schemas.openxmlformats.org/officeDocument/2006/relationships/vmlDrawing" Target="../drawings/vmlDrawing16.vml"/><Relationship Id="rId2"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33.bin"/><Relationship Id="rId4" Type="http://schemas.openxmlformats.org/officeDocument/2006/relationships/image" Target="../media/image43.emf"/><Relationship Id="rId5" Type="http://schemas.openxmlformats.org/officeDocument/2006/relationships/oleObject" Target="../embeddings/oleObject34.bin"/><Relationship Id="rId6" Type="http://schemas.openxmlformats.org/officeDocument/2006/relationships/image" Target="../media/image44.emf"/><Relationship Id="rId7" Type="http://schemas.openxmlformats.org/officeDocument/2006/relationships/oleObject" Target="../embeddings/oleObject35.bin"/><Relationship Id="rId8" Type="http://schemas.openxmlformats.org/officeDocument/2006/relationships/image" Target="../media/image45.emf"/><Relationship Id="rId1" Type="http://schemas.openxmlformats.org/officeDocument/2006/relationships/vmlDrawing" Target="../drawings/vmlDrawing17.vml"/><Relationship Id="rId2"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7.bin"/><Relationship Id="rId4" Type="http://schemas.openxmlformats.org/officeDocument/2006/relationships/image" Target="../media/image10.emf"/><Relationship Id="rId1" Type="http://schemas.openxmlformats.org/officeDocument/2006/relationships/vmlDrawing" Target="../drawings/vmlDrawing3.vml"/><Relationship Id="rId2" Type="http://schemas.openxmlformats.org/officeDocument/2006/relationships/slideLayout" Target="../slideLayouts/slideLayout9.xml"/></Relationships>
</file>

<file path=ppt/slides/_rels/slide50.xml.rels><?xml version="1.0" encoding="UTF-8" standalone="yes"?>
<Relationships xmlns="http://schemas.openxmlformats.org/package/2006/relationships"><Relationship Id="rId3" Type="http://schemas.openxmlformats.org/officeDocument/2006/relationships/image" Target="../media/image47.png"/><Relationship Id="rId4" Type="http://schemas.openxmlformats.org/officeDocument/2006/relationships/oleObject" Target="../embeddings/Microsoft_Equation1.bin"/><Relationship Id="rId5" Type="http://schemas.openxmlformats.org/officeDocument/2006/relationships/image" Target="../media/image46.emf"/><Relationship Id="rId6" Type="http://schemas.openxmlformats.org/officeDocument/2006/relationships/image" Target="../media/image48.png"/><Relationship Id="rId1" Type="http://schemas.openxmlformats.org/officeDocument/2006/relationships/vmlDrawing" Target="../drawings/vmlDrawing18.vml"/><Relationship Id="rId2"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oleObject" Target="../embeddings/oleObject36.bin"/><Relationship Id="rId4" Type="http://schemas.openxmlformats.org/officeDocument/2006/relationships/image" Target="../media/image49.emf"/><Relationship Id="rId5" Type="http://schemas.openxmlformats.org/officeDocument/2006/relationships/image" Target="../media/image50.png"/><Relationship Id="rId1" Type="http://schemas.openxmlformats.org/officeDocument/2006/relationships/vmlDrawing" Target="../drawings/vmlDrawing19.vml"/><Relationship Id="rId2"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1.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2.png"/><Relationship Id="rId3" Type="http://schemas.openxmlformats.org/officeDocument/2006/relationships/image" Target="../media/image53.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8.bin"/><Relationship Id="rId4" Type="http://schemas.openxmlformats.org/officeDocument/2006/relationships/image" Target="../media/image12.emf"/><Relationship Id="rId5" Type="http://schemas.openxmlformats.org/officeDocument/2006/relationships/oleObject" Target="../embeddings/oleObject9.bin"/><Relationship Id="rId6" Type="http://schemas.openxmlformats.org/officeDocument/2006/relationships/image" Target="../media/image13.emf"/><Relationship Id="rId7" Type="http://schemas.openxmlformats.org/officeDocument/2006/relationships/oleObject" Target="../embeddings/oleObject10.bin"/><Relationship Id="rId8" Type="http://schemas.openxmlformats.org/officeDocument/2006/relationships/image" Target="../media/image14.emf"/><Relationship Id="rId1" Type="http://schemas.openxmlformats.org/officeDocument/2006/relationships/vmlDrawing" Target="../drawings/vmlDrawing4.vml"/><Relationship Id="rId2"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1.bin"/><Relationship Id="rId4" Type="http://schemas.openxmlformats.org/officeDocument/2006/relationships/image" Target="../media/image15.emf"/><Relationship Id="rId5" Type="http://schemas.openxmlformats.org/officeDocument/2006/relationships/oleObject" Target="../embeddings/oleObject12.bin"/><Relationship Id="rId6" Type="http://schemas.openxmlformats.org/officeDocument/2006/relationships/image" Target="../media/image16.emf"/><Relationship Id="rId1" Type="http://schemas.openxmlformats.org/officeDocument/2006/relationships/vmlDrawing" Target="../drawings/vmlDrawing5.vml"/><Relationship Id="rId2"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Language Models</a:t>
            </a:r>
            <a:endParaRPr lang="en-US" dirty="0"/>
          </a:p>
        </p:txBody>
      </p:sp>
      <p:sp>
        <p:nvSpPr>
          <p:cNvPr id="3" name="Text Placeholder 2"/>
          <p:cNvSpPr>
            <a:spLocks noGrp="1"/>
          </p:cNvSpPr>
          <p:nvPr>
            <p:ph type="body" idx="1"/>
          </p:nvPr>
        </p:nvSpPr>
        <p:spPr/>
        <p:txBody>
          <a:bodyPr/>
          <a:lstStyle/>
          <a:p>
            <a:r>
              <a:rPr lang="en-US" dirty="0" smtClean="0"/>
              <a:t>Entropy, Perplexity, Maximum </a:t>
            </a:r>
            <a:r>
              <a:rPr lang="en-US" dirty="0"/>
              <a:t>Likelihood, Smoothing, </a:t>
            </a:r>
            <a:r>
              <a:rPr lang="en-US" dirty="0" smtClean="0"/>
              <a:t>Backing-off, </a:t>
            </a:r>
            <a:br>
              <a:rPr lang="en-US" dirty="0" smtClean="0"/>
            </a:br>
            <a:r>
              <a:rPr lang="en-US" dirty="0" smtClean="0"/>
              <a:t>Neural LMs</a:t>
            </a:r>
            <a:endParaRPr lang="en-US" dirty="0"/>
          </a:p>
        </p:txBody>
      </p:sp>
      <p:sp>
        <p:nvSpPr>
          <p:cNvPr id="5" name="Rectangle 4"/>
          <p:cNvSpPr/>
          <p:nvPr/>
        </p:nvSpPr>
        <p:spPr>
          <a:xfrm>
            <a:off x="685800" y="1676400"/>
            <a:ext cx="7848600" cy="2031325"/>
          </a:xfrm>
          <a:prstGeom prst="rect">
            <a:avLst/>
          </a:prstGeom>
        </p:spPr>
        <p:txBody>
          <a:bodyPr wrap="square">
            <a:spAutoFit/>
          </a:bodyPr>
          <a:lstStyle/>
          <a:p>
            <a:pPr marL="285750" indent="-285750">
              <a:buFont typeface="Arial"/>
              <a:buChar char="•"/>
            </a:pPr>
            <a:r>
              <a:rPr lang="en-US" sz="1400" dirty="0"/>
              <a:t>Manning, C. D. and </a:t>
            </a:r>
            <a:r>
              <a:rPr lang="en-US" sz="1400" dirty="0" err="1"/>
              <a:t>Schütze</a:t>
            </a:r>
            <a:r>
              <a:rPr lang="en-US" sz="1400" dirty="0"/>
              <a:t>, H. (1999): Foundations of Statistical Natural Language Processing. MIT Press: Cambridge, </a:t>
            </a:r>
            <a:r>
              <a:rPr lang="en-US" sz="1400" dirty="0" smtClean="0"/>
              <a:t>Massachusetts. Chapters 2.1, 2.2, 6.</a:t>
            </a:r>
          </a:p>
          <a:p>
            <a:pPr marL="285750" indent="-285750">
              <a:buFont typeface="Arial"/>
              <a:buChar char="•"/>
            </a:pPr>
            <a:r>
              <a:rPr lang="en-US" sz="1400" dirty="0" err="1"/>
              <a:t>Bengio</a:t>
            </a:r>
            <a:r>
              <a:rPr lang="en-US" sz="1400" dirty="0"/>
              <a:t>, Y., </a:t>
            </a:r>
            <a:r>
              <a:rPr lang="en-US" sz="1400" dirty="0" err="1"/>
              <a:t>Ducharme</a:t>
            </a:r>
            <a:r>
              <a:rPr lang="en-US" sz="1400" dirty="0"/>
              <a:t>, R., Vincent, P., </a:t>
            </a:r>
            <a:r>
              <a:rPr lang="en-US" sz="1400" dirty="0" err="1"/>
              <a:t>Jauvin</a:t>
            </a:r>
            <a:r>
              <a:rPr lang="en-US" sz="1400" dirty="0"/>
              <a:t>, C. (2013): A Neural Probabilistic Language Model. Journal of Machine Learning Research 3 (2003):1137–1155 </a:t>
            </a:r>
            <a:endParaRPr lang="en-US" sz="1400" dirty="0" smtClean="0"/>
          </a:p>
          <a:p>
            <a:pPr marL="285750" indent="-285750">
              <a:buFont typeface="Arial"/>
              <a:buChar char="•"/>
            </a:pPr>
            <a:r>
              <a:rPr lang="en-US" sz="1400" dirty="0" err="1"/>
              <a:t>Mikolov</a:t>
            </a:r>
            <a:r>
              <a:rPr lang="en-US" sz="1400" dirty="0"/>
              <a:t>, T., </a:t>
            </a:r>
            <a:r>
              <a:rPr lang="en-US" sz="1400" dirty="0" err="1"/>
              <a:t>Karafiát</a:t>
            </a:r>
            <a:r>
              <a:rPr lang="en-US" sz="1400" dirty="0"/>
              <a:t>, M., </a:t>
            </a:r>
            <a:r>
              <a:rPr lang="en-US" sz="1400" dirty="0" err="1"/>
              <a:t>Burget</a:t>
            </a:r>
            <a:r>
              <a:rPr lang="en-US" sz="1400" dirty="0"/>
              <a:t>, L., </a:t>
            </a:r>
            <a:r>
              <a:rPr lang="en-US" sz="1400" dirty="0" err="1"/>
              <a:t>Cernocký</a:t>
            </a:r>
            <a:r>
              <a:rPr lang="en-US" sz="1400" dirty="0"/>
              <a:t>, J., </a:t>
            </a:r>
            <a:r>
              <a:rPr lang="en-US" sz="1400" dirty="0" err="1"/>
              <a:t>Khudanpur</a:t>
            </a:r>
            <a:r>
              <a:rPr lang="en-US" sz="1400" dirty="0"/>
              <a:t>, S. (2010): Recurrent neural network based language model. Proceedings of </a:t>
            </a:r>
            <a:r>
              <a:rPr lang="en-US" sz="1400" dirty="0" err="1"/>
              <a:t>Interspeech</a:t>
            </a:r>
            <a:r>
              <a:rPr lang="en-US" sz="1400" dirty="0"/>
              <a:t> 2010, </a:t>
            </a:r>
            <a:r>
              <a:rPr lang="en-US" sz="1400" dirty="0" err="1"/>
              <a:t>Makuhari</a:t>
            </a:r>
            <a:r>
              <a:rPr lang="en-US" sz="1400" dirty="0"/>
              <a:t>, Chiba, Japan, pp. 1045-1048</a:t>
            </a:r>
            <a:endParaRPr lang="en-US" sz="1400" dirty="0" smtClean="0"/>
          </a:p>
          <a:p>
            <a:pPr marL="285750" indent="-285750">
              <a:buFont typeface="Arial"/>
              <a:buChar char="•"/>
            </a:pPr>
            <a:endParaRPr lang="en-US" sz="1400" dirty="0" smtClean="0"/>
          </a:p>
          <a:p>
            <a:pPr marL="285750" indent="-285750">
              <a:buFont typeface="Arial"/>
              <a:buChar char="•"/>
            </a:pPr>
            <a:endParaRPr lang="de-DE" sz="1400" dirty="0" smtClean="0"/>
          </a:p>
          <a:p>
            <a:endParaRPr lang="en-US" sz="1400" dirty="0"/>
          </a:p>
        </p:txBody>
      </p:sp>
      <p:sp>
        <p:nvSpPr>
          <p:cNvPr id="6"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7"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417840626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l"/>
            <a:r>
              <a:rPr lang="en-US" dirty="0" smtClean="0"/>
              <a:t>Perplexity</a:t>
            </a:r>
            <a:endParaRPr lang="en-US" dirty="0"/>
          </a:p>
        </p:txBody>
      </p:sp>
      <p:sp>
        <p:nvSpPr>
          <p:cNvPr id="4" name="Content Placeholder 3"/>
          <p:cNvSpPr>
            <a:spLocks noGrp="1"/>
          </p:cNvSpPr>
          <p:nvPr>
            <p:ph idx="1"/>
          </p:nvPr>
        </p:nvSpPr>
        <p:spPr/>
        <p:txBody>
          <a:bodyPr/>
          <a:lstStyle/>
          <a:p>
            <a:pPr marL="0" indent="0">
              <a:buNone/>
            </a:pPr>
            <a:r>
              <a:rPr lang="en-US" sz="2000" dirty="0" smtClean="0"/>
              <a:t>The </a:t>
            </a:r>
            <a:r>
              <a:rPr lang="en-US" sz="2000" b="1" dirty="0" smtClean="0"/>
              <a:t>perplexity </a:t>
            </a:r>
            <a:r>
              <a:rPr lang="en-US" sz="2000" dirty="0" smtClean="0"/>
              <a:t>of a probability distribution of a random variable </a:t>
            </a:r>
            <a:r>
              <a:rPr lang="en-US" sz="2000" i="1" dirty="0" smtClean="0"/>
              <a:t>X ~ p(x) </a:t>
            </a:r>
            <a:r>
              <a:rPr lang="en-US" sz="2000" dirty="0" smtClean="0"/>
              <a:t>is given by:</a:t>
            </a:r>
          </a:p>
          <a:p>
            <a:pPr marL="0" indent="0">
              <a:buNone/>
            </a:pPr>
            <a:endParaRPr lang="en-US" sz="2000" dirty="0"/>
          </a:p>
          <a:p>
            <a:pPr marL="0" indent="0">
              <a:buNone/>
            </a:pPr>
            <a:r>
              <a:rPr lang="en-US" sz="2000" dirty="0"/>
              <a:t>Likewise, there is a </a:t>
            </a:r>
            <a:r>
              <a:rPr lang="en-US" sz="2000" b="1" dirty="0"/>
              <a:t>conditional perplexity </a:t>
            </a:r>
            <a:r>
              <a:rPr lang="en-US" sz="2000" dirty="0"/>
              <a:t>and </a:t>
            </a:r>
            <a:r>
              <a:rPr lang="en-US" sz="2000" b="1" dirty="0"/>
              <a:t>cross perplexity</a:t>
            </a:r>
            <a:r>
              <a:rPr lang="en-US" sz="2000" dirty="0"/>
              <a:t>. </a:t>
            </a:r>
          </a:p>
          <a:p>
            <a:pPr marL="0" indent="0">
              <a:buNone/>
            </a:pPr>
            <a:endParaRPr lang="en-US" sz="2000" dirty="0"/>
          </a:p>
          <a:p>
            <a:pPr marL="0" indent="0">
              <a:buNone/>
            </a:pPr>
            <a:r>
              <a:rPr lang="en-US" sz="2000" dirty="0" smtClean="0"/>
              <a:t>The </a:t>
            </a:r>
            <a:r>
              <a:rPr lang="en-US" sz="2000" b="1" dirty="0" smtClean="0"/>
              <a:t>perplexity of a model </a:t>
            </a:r>
            <a:r>
              <a:rPr lang="en-US" sz="2000" i="1" dirty="0" smtClean="0"/>
              <a:t>q</a:t>
            </a:r>
            <a:r>
              <a:rPr lang="en-US" sz="2000" dirty="0" smtClean="0"/>
              <a:t> is given by</a:t>
            </a:r>
          </a:p>
          <a:p>
            <a:pPr marL="0" indent="0">
              <a:buNone/>
            </a:pPr>
            <a:endParaRPr lang="en-US" sz="2000" dirty="0" smtClean="0"/>
          </a:p>
          <a:p>
            <a:pPr marL="0" indent="0">
              <a:buNone/>
            </a:pPr>
            <a:r>
              <a:rPr lang="en-US" sz="2000" dirty="0" smtClean="0"/>
              <a:t>Intuitively, perplexity measures the </a:t>
            </a:r>
            <a:r>
              <a:rPr lang="en-US" sz="2000" u="sng" dirty="0" smtClean="0"/>
              <a:t>amount of surprise </a:t>
            </a:r>
            <a:r>
              <a:rPr lang="en-US" sz="2000" dirty="0" smtClean="0"/>
              <a:t>as </a:t>
            </a:r>
            <a:r>
              <a:rPr lang="en-US" sz="2000" u="sng" dirty="0" smtClean="0"/>
              <a:t>average number of choices</a:t>
            </a:r>
            <a:r>
              <a:rPr lang="en-US" sz="2000" dirty="0" smtClean="0"/>
              <a:t>: If in the </a:t>
            </a:r>
            <a:r>
              <a:rPr lang="en-US" sz="2000" dirty="0"/>
              <a:t>S</a:t>
            </a:r>
            <a:r>
              <a:rPr lang="en-US" sz="2000" dirty="0" smtClean="0"/>
              <a:t>hannon game, perplexity of a model predicting the next word is 100, this means that it chooses on average between 100 </a:t>
            </a:r>
            <a:r>
              <a:rPr lang="en-US" sz="2000" dirty="0" err="1" smtClean="0"/>
              <a:t>equiprobable</a:t>
            </a:r>
            <a:r>
              <a:rPr lang="en-US" sz="2000" dirty="0" smtClean="0"/>
              <a:t> words / has an average branching factor of 100.</a:t>
            </a:r>
          </a:p>
          <a:p>
            <a:pPr marL="0" indent="0">
              <a:buNone/>
            </a:pPr>
            <a:endParaRPr lang="en-US" sz="2000" dirty="0" smtClean="0"/>
          </a:p>
          <a:p>
            <a:pPr marL="0" indent="0">
              <a:buNone/>
            </a:pPr>
            <a:r>
              <a:rPr lang="en-US" sz="2000" dirty="0" smtClean="0"/>
              <a:t>The better the model, the lower its perplexity. </a:t>
            </a:r>
            <a:endParaRPr lang="en-US" sz="2000" dirty="0"/>
          </a:p>
        </p:txBody>
      </p:sp>
      <p:graphicFrame>
        <p:nvGraphicFramePr>
          <p:cNvPr id="5" name="Object 4"/>
          <p:cNvGraphicFramePr>
            <a:graphicFrameLocks noChangeAspect="1"/>
          </p:cNvGraphicFramePr>
          <p:nvPr>
            <p:extLst>
              <p:ext uri="{D42A27DB-BD31-4B8C-83A1-F6EECF244321}">
                <p14:modId xmlns:p14="http://schemas.microsoft.com/office/powerpoint/2010/main" val="3912215727"/>
              </p:ext>
            </p:extLst>
          </p:nvPr>
        </p:nvGraphicFramePr>
        <p:xfrm>
          <a:off x="1524000" y="1981200"/>
          <a:ext cx="2640330" cy="533400"/>
        </p:xfrm>
        <a:graphic>
          <a:graphicData uri="http://schemas.openxmlformats.org/presentationml/2006/ole">
            <mc:AlternateContent xmlns:mc="http://schemas.openxmlformats.org/markup-compatibility/2006">
              <mc:Choice xmlns:v="urn:schemas-microsoft-com:vml" Requires="v">
                <p:oleObj spid="_x0000_s7253" name="Equation" r:id="rId4" imgW="1243080" imgH="237600" progId="Equation.3">
                  <p:embed/>
                </p:oleObj>
              </mc:Choice>
              <mc:Fallback>
                <p:oleObj name="Equation" r:id="rId4" imgW="1243080" imgH="237600" progId="Equation.3">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24000" y="1981200"/>
                        <a:ext cx="2640330" cy="533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4155530934"/>
              </p:ext>
            </p:extLst>
          </p:nvPr>
        </p:nvGraphicFramePr>
        <p:xfrm>
          <a:off x="4953000" y="3048000"/>
          <a:ext cx="1542059" cy="685800"/>
        </p:xfrm>
        <a:graphic>
          <a:graphicData uri="http://schemas.openxmlformats.org/presentationml/2006/ole">
            <mc:AlternateContent xmlns:mc="http://schemas.openxmlformats.org/markup-compatibility/2006">
              <mc:Choice xmlns:v="urn:schemas-microsoft-com:vml" Requires="v">
                <p:oleObj spid="_x0000_s7254" name="Equation" r:id="rId6" imgW="676440" imgH="292320" progId="Equation.3">
                  <p:embed/>
                </p:oleObj>
              </mc:Choice>
              <mc:Fallback>
                <p:oleObj name="Equation" r:id="rId6" imgW="676440" imgH="292320" progId="Equation.3">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53000" y="3048000"/>
                        <a:ext cx="1542059" cy="6858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8"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3150168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8775" y="69850"/>
            <a:ext cx="6877050" cy="838200"/>
          </a:xfrm>
        </p:spPr>
        <p:txBody>
          <a:bodyPr/>
          <a:lstStyle/>
          <a:p>
            <a:pPr algn="l"/>
            <a:r>
              <a:rPr lang="en-US" dirty="0" smtClean="0"/>
              <a:t>Corpus: </a:t>
            </a:r>
            <a:br>
              <a:rPr lang="en-US" dirty="0" smtClean="0"/>
            </a:br>
            <a:r>
              <a:rPr lang="en-US" dirty="0" smtClean="0"/>
              <a:t>source of text data</a:t>
            </a:r>
            <a:endParaRPr lang="en-US" dirty="0"/>
          </a:p>
        </p:txBody>
      </p:sp>
      <p:sp>
        <p:nvSpPr>
          <p:cNvPr id="4" name="Content Placeholder 3"/>
          <p:cNvSpPr>
            <a:spLocks noGrp="1"/>
          </p:cNvSpPr>
          <p:nvPr>
            <p:ph idx="1"/>
          </p:nvPr>
        </p:nvSpPr>
        <p:spPr/>
        <p:txBody>
          <a:bodyPr/>
          <a:lstStyle/>
          <a:p>
            <a:r>
              <a:rPr lang="en-US" sz="2000" dirty="0"/>
              <a:t>Corpus (pl. corpora) = a computer-readable collection of </a:t>
            </a:r>
            <a:r>
              <a:rPr lang="en-US" sz="2000" dirty="0" smtClean="0"/>
              <a:t>text </a:t>
            </a:r>
            <a:r>
              <a:rPr lang="en-US" sz="2000" dirty="0"/>
              <a:t>and/or speech, often with annotations </a:t>
            </a:r>
          </a:p>
          <a:p>
            <a:r>
              <a:rPr lang="en-US" sz="2000" dirty="0"/>
              <a:t>We can use </a:t>
            </a:r>
            <a:r>
              <a:rPr lang="en-US" sz="2000" dirty="0" smtClean="0"/>
              <a:t>corpora </a:t>
            </a:r>
            <a:r>
              <a:rPr lang="en-US" sz="2000" dirty="0"/>
              <a:t>to gather probabilities and other information about language use </a:t>
            </a:r>
          </a:p>
          <a:p>
            <a:r>
              <a:rPr lang="en-US" sz="2000" dirty="0"/>
              <a:t>We can say that a </a:t>
            </a:r>
            <a:r>
              <a:rPr lang="en-US" sz="2000" dirty="0" smtClean="0"/>
              <a:t>corpus </a:t>
            </a:r>
            <a:r>
              <a:rPr lang="en-US" sz="2000" dirty="0"/>
              <a:t>used to gather prior </a:t>
            </a:r>
            <a:r>
              <a:rPr lang="en-US" sz="2000" dirty="0" smtClean="0"/>
              <a:t>information, or to train a model, </a:t>
            </a:r>
            <a:r>
              <a:rPr lang="en-US" sz="2000" dirty="0"/>
              <a:t>is </a:t>
            </a:r>
            <a:r>
              <a:rPr lang="en-US" sz="2000" b="1" dirty="0"/>
              <a:t>training data </a:t>
            </a:r>
          </a:p>
          <a:p>
            <a:r>
              <a:rPr lang="en-US" sz="2000" b="1" dirty="0"/>
              <a:t>Testing data</a:t>
            </a:r>
            <a:r>
              <a:rPr lang="en-US" sz="2000" dirty="0"/>
              <a:t>, by contrast, is the data one uses to test the accuracy of a method </a:t>
            </a:r>
          </a:p>
          <a:p>
            <a:r>
              <a:rPr lang="en-US" sz="2000" dirty="0" smtClean="0"/>
              <a:t>We </a:t>
            </a:r>
            <a:r>
              <a:rPr lang="en-US" sz="2000" dirty="0"/>
              <a:t>can distinguish types and tokens in a corpus</a:t>
            </a:r>
          </a:p>
          <a:p>
            <a:pPr lvl="1"/>
            <a:r>
              <a:rPr lang="en-US" sz="2000" b="1" dirty="0"/>
              <a:t>type</a:t>
            </a:r>
            <a:r>
              <a:rPr lang="en-US" sz="2000" dirty="0"/>
              <a:t> = distinct word (e.g., "elephant") </a:t>
            </a:r>
          </a:p>
          <a:p>
            <a:pPr lvl="1"/>
            <a:r>
              <a:rPr lang="en-US" sz="2000" b="1" dirty="0"/>
              <a:t>token</a:t>
            </a:r>
            <a:r>
              <a:rPr lang="en-US" sz="2000" dirty="0"/>
              <a:t> = distinct occurrence of a word (e.g., the type "elephant" might have 150 </a:t>
            </a:r>
            <a:r>
              <a:rPr lang="en-US" sz="2000" dirty="0" smtClean="0"/>
              <a:t>token occurrences </a:t>
            </a:r>
            <a:r>
              <a:rPr lang="en-US" sz="2000" dirty="0"/>
              <a:t>in a corpus) </a:t>
            </a:r>
            <a:endParaRPr lang="en-US" sz="2000" dirty="0" smtClean="0"/>
          </a:p>
          <a:p>
            <a:r>
              <a:rPr lang="en-US" sz="2000" dirty="0" smtClean="0"/>
              <a:t>Corpora can be raw, i.e. text only, or can have annotations</a:t>
            </a:r>
            <a:endParaRPr lang="en-US" sz="20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241546824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Neulich</a:t>
            </a:r>
            <a:r>
              <a:rPr lang="en-US" dirty="0" smtClean="0"/>
              <a:t> </a:t>
            </a:r>
            <a:r>
              <a:rPr lang="en-US" dirty="0" err="1" smtClean="0"/>
              <a:t>bei</a:t>
            </a:r>
            <a:r>
              <a:rPr lang="en-US" dirty="0" smtClean="0"/>
              <a:t> IKEA</a:t>
            </a:r>
            <a:endParaRPr lang="en-US" dirty="0"/>
          </a:p>
        </p:txBody>
      </p:sp>
      <p:sp>
        <p:nvSpPr>
          <p:cNvPr id="3" name="Content Placeholder 2"/>
          <p:cNvSpPr>
            <a:spLocks noGrp="1"/>
          </p:cNvSpPr>
          <p:nvPr>
            <p:ph idx="1"/>
          </p:nvPr>
        </p:nvSpPr>
        <p:spPr/>
        <p:txBody>
          <a:bodyPr/>
          <a:lstStyle/>
          <a:p>
            <a:r>
              <a:rPr lang="en-US" dirty="0" smtClean="0"/>
              <a:t>d</a:t>
            </a:r>
            <a:endParaRPr lang="en-US" dirty="0"/>
          </a:p>
        </p:txBody>
      </p:sp>
      <p:pic>
        <p:nvPicPr>
          <p:cNvPr id="4" name="Picture 3"/>
          <p:cNvPicPr>
            <a:picLocks noChangeAspect="1"/>
          </p:cNvPicPr>
          <p:nvPr/>
        </p:nvPicPr>
        <p:blipFill>
          <a:blip r:embed="rId2"/>
          <a:stretch>
            <a:fillRect/>
          </a:stretch>
        </p:blipFill>
        <p:spPr>
          <a:xfrm>
            <a:off x="228600" y="1371600"/>
            <a:ext cx="5181600" cy="3886200"/>
          </a:xfrm>
          <a:prstGeom prst="rect">
            <a:avLst/>
          </a:prstGeom>
        </p:spPr>
      </p:pic>
      <p:pic>
        <p:nvPicPr>
          <p:cNvPr id="5" name="Picture 4"/>
          <p:cNvPicPr>
            <a:picLocks noChangeAspect="1"/>
          </p:cNvPicPr>
          <p:nvPr/>
        </p:nvPicPr>
        <p:blipFill>
          <a:blip r:embed="rId3"/>
          <a:stretch>
            <a:fillRect/>
          </a:stretch>
        </p:blipFill>
        <p:spPr>
          <a:xfrm>
            <a:off x="5181600" y="1447800"/>
            <a:ext cx="3714750" cy="4953000"/>
          </a:xfrm>
          <a:prstGeom prst="rect">
            <a:avLst/>
          </a:prstGeom>
        </p:spPr>
      </p:pic>
      <p:sp>
        <p:nvSpPr>
          <p:cNvPr id="6" name="TextBox 5"/>
          <p:cNvSpPr txBox="1"/>
          <p:nvPr/>
        </p:nvSpPr>
        <p:spPr>
          <a:xfrm>
            <a:off x="609600" y="5486400"/>
            <a:ext cx="1454808" cy="646331"/>
          </a:xfrm>
          <a:prstGeom prst="rect">
            <a:avLst/>
          </a:prstGeom>
          <a:noFill/>
        </p:spPr>
        <p:txBody>
          <a:bodyPr wrap="none" rtlCol="0">
            <a:spAutoFit/>
          </a:bodyPr>
          <a:lstStyle/>
          <a:p>
            <a:r>
              <a:rPr lang="en-US" dirty="0" smtClean="0"/>
              <a:t>Das </a:t>
            </a:r>
            <a:r>
              <a:rPr lang="en-US" dirty="0" err="1" smtClean="0"/>
              <a:t>Korpus</a:t>
            </a:r>
            <a:r>
              <a:rPr lang="en-US" dirty="0" smtClean="0"/>
              <a:t>, </a:t>
            </a:r>
            <a:br>
              <a:rPr lang="en-US" dirty="0" smtClean="0"/>
            </a:br>
            <a:r>
              <a:rPr lang="en-US" dirty="0" smtClean="0"/>
              <a:t>die </a:t>
            </a:r>
            <a:r>
              <a:rPr lang="en-US" dirty="0" err="1" smtClean="0"/>
              <a:t>Korpora</a:t>
            </a:r>
            <a:r>
              <a:rPr lang="en-US" dirty="0" smtClean="0"/>
              <a:t>.</a:t>
            </a:r>
            <a:endParaRPr lang="en-US" dirty="0"/>
          </a:p>
        </p:txBody>
      </p:sp>
      <p:sp>
        <p:nvSpPr>
          <p:cNvPr id="7"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8"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84037090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l"/>
            <a:r>
              <a:rPr lang="en-US" dirty="0" smtClean="0"/>
              <a:t>Simple n-grams</a:t>
            </a:r>
            <a:endParaRPr lang="en-US" dirty="0"/>
          </a:p>
        </p:txBody>
      </p:sp>
      <p:sp>
        <p:nvSpPr>
          <p:cNvPr id="4" name="Content Placeholder 3"/>
          <p:cNvSpPr>
            <a:spLocks noGrp="1"/>
          </p:cNvSpPr>
          <p:nvPr>
            <p:ph idx="1"/>
          </p:nvPr>
        </p:nvSpPr>
        <p:spPr/>
        <p:txBody>
          <a:bodyPr/>
          <a:lstStyle/>
          <a:p>
            <a:pPr marL="0" indent="0">
              <a:buNone/>
            </a:pPr>
            <a:r>
              <a:rPr lang="en-US" sz="2000" dirty="0" smtClean="0"/>
              <a:t>Let us assume we want to predict the next word, based on the previous contexts of </a:t>
            </a:r>
          </a:p>
          <a:p>
            <a:pPr marL="0" indent="0">
              <a:buNone/>
            </a:pPr>
            <a:r>
              <a:rPr lang="en-US" sz="2000" dirty="0" smtClean="0">
                <a:latin typeface="Courier New"/>
                <a:cs typeface="Courier New"/>
              </a:rPr>
              <a:t>   </a:t>
            </a:r>
            <a:r>
              <a:rPr lang="en-US" sz="2000" dirty="0" err="1" smtClean="0">
                <a:latin typeface="Courier New"/>
                <a:cs typeface="Courier New"/>
              </a:rPr>
              <a:t>Eines</a:t>
            </a:r>
            <a:r>
              <a:rPr lang="en-US" sz="2000" dirty="0" smtClean="0">
                <a:latin typeface="Courier New"/>
                <a:cs typeface="Courier New"/>
              </a:rPr>
              <a:t> </a:t>
            </a:r>
            <a:r>
              <a:rPr lang="en-US" sz="2000" dirty="0" err="1" smtClean="0">
                <a:latin typeface="Courier New"/>
                <a:cs typeface="Courier New"/>
              </a:rPr>
              <a:t>Tages</a:t>
            </a:r>
            <a:r>
              <a:rPr lang="en-US" sz="2000" dirty="0" smtClean="0">
                <a:latin typeface="Courier New"/>
                <a:cs typeface="Courier New"/>
              </a:rPr>
              <a:t> </a:t>
            </a:r>
            <a:r>
              <a:rPr lang="en-US" sz="2000" dirty="0" err="1" smtClean="0">
                <a:latin typeface="Courier New"/>
                <a:cs typeface="Courier New"/>
              </a:rPr>
              <a:t>ging</a:t>
            </a:r>
            <a:r>
              <a:rPr lang="en-US" sz="2000" dirty="0" smtClean="0">
                <a:latin typeface="Courier New"/>
                <a:cs typeface="Courier New"/>
              </a:rPr>
              <a:t> </a:t>
            </a:r>
            <a:r>
              <a:rPr lang="en-US" sz="2000" dirty="0" err="1" smtClean="0">
                <a:latin typeface="Courier New"/>
                <a:cs typeface="Courier New"/>
              </a:rPr>
              <a:t>Rotkäppchen</a:t>
            </a:r>
            <a:r>
              <a:rPr lang="en-US" sz="2000" dirty="0" smtClean="0">
                <a:latin typeface="Courier New"/>
                <a:cs typeface="Courier New"/>
              </a:rPr>
              <a:t> in den ______</a:t>
            </a:r>
          </a:p>
          <a:p>
            <a:pPr marL="0" indent="0">
              <a:buNone/>
            </a:pPr>
            <a:endParaRPr lang="en-US" sz="2000" dirty="0" smtClean="0"/>
          </a:p>
          <a:p>
            <a:pPr marL="0" indent="0">
              <a:buNone/>
            </a:pPr>
            <a:r>
              <a:rPr lang="en-US" sz="2000" dirty="0" smtClean="0"/>
              <a:t>We want to find the likelihood of w</a:t>
            </a:r>
            <a:r>
              <a:rPr lang="en-US" sz="2000" baseline="-25000" dirty="0" smtClean="0"/>
              <a:t>7</a:t>
            </a:r>
            <a:r>
              <a:rPr lang="en-US" sz="2000" dirty="0" smtClean="0"/>
              <a:t> being the next word, given that we have </a:t>
            </a:r>
            <a:r>
              <a:rPr lang="en-US" sz="2000" dirty="0"/>
              <a:t>observed </a:t>
            </a:r>
            <a:r>
              <a:rPr lang="en-US" sz="2000" i="1" dirty="0" smtClean="0"/>
              <a:t>w</a:t>
            </a:r>
            <a:r>
              <a:rPr lang="en-US" sz="2000" i="1" baseline="-25000" dirty="0" smtClean="0"/>
              <a:t>1</a:t>
            </a:r>
            <a:r>
              <a:rPr lang="en-US" sz="2000" i="1" dirty="0" smtClean="0"/>
              <a:t>,…w</a:t>
            </a:r>
            <a:r>
              <a:rPr lang="en-US" sz="2000" i="1" baseline="-25000" dirty="0" smtClean="0"/>
              <a:t>6</a:t>
            </a:r>
            <a:r>
              <a:rPr lang="en-US" sz="2000" i="1" dirty="0" smtClean="0"/>
              <a:t>.: P(</a:t>
            </a:r>
            <a:r>
              <a:rPr lang="en-US" sz="2000" i="1" dirty="0"/>
              <a:t>w</a:t>
            </a:r>
            <a:r>
              <a:rPr lang="en-US" sz="2000" i="1" baseline="-25000" dirty="0"/>
              <a:t>7</a:t>
            </a:r>
            <a:r>
              <a:rPr lang="en-US" sz="2000" i="1" dirty="0" smtClean="0"/>
              <a:t>|</a:t>
            </a:r>
            <a:r>
              <a:rPr lang="en-US" sz="2000" i="1" dirty="0"/>
              <a:t>w</a:t>
            </a:r>
            <a:r>
              <a:rPr lang="en-US" sz="2000" i="1" baseline="-25000" dirty="0"/>
              <a:t>1</a:t>
            </a:r>
            <a:r>
              <a:rPr lang="en-US" sz="2000" i="1" dirty="0"/>
              <a:t>,…w</a:t>
            </a:r>
            <a:r>
              <a:rPr lang="en-US" sz="2000" i="1" baseline="-25000" dirty="0"/>
              <a:t>6</a:t>
            </a:r>
            <a:r>
              <a:rPr lang="en-US" sz="2000" i="1" dirty="0" smtClean="0"/>
              <a:t>)</a:t>
            </a:r>
            <a:r>
              <a:rPr lang="en-US" sz="2000" dirty="0" smtClean="0"/>
              <a:t>.</a:t>
            </a:r>
          </a:p>
          <a:p>
            <a:pPr marL="0" indent="0">
              <a:buNone/>
            </a:pPr>
            <a:r>
              <a:rPr lang="en-US" sz="2000" dirty="0" smtClean="0"/>
              <a:t>For the general case, to predict </a:t>
            </a:r>
            <a:r>
              <a:rPr lang="en-US" sz="2000" dirty="0" err="1" smtClean="0"/>
              <a:t>w</a:t>
            </a:r>
            <a:r>
              <a:rPr lang="en-US" sz="2000" baseline="-25000" dirty="0" err="1" smtClean="0"/>
              <a:t>n</a:t>
            </a:r>
            <a:r>
              <a:rPr lang="en-US" sz="2000" dirty="0" smtClean="0"/>
              <a:t>, we need statistics to estimate </a:t>
            </a:r>
            <a:br>
              <a:rPr lang="en-US" sz="2000" dirty="0" smtClean="0"/>
            </a:br>
            <a:r>
              <a:rPr lang="en-US" sz="2000" i="1" dirty="0" smtClean="0"/>
              <a:t>P</a:t>
            </a:r>
            <a:r>
              <a:rPr lang="en-US" sz="2000" i="1" dirty="0"/>
              <a:t>(</a:t>
            </a:r>
            <a:r>
              <a:rPr lang="en-US" sz="2000" i="1" dirty="0" smtClean="0"/>
              <a:t>w</a:t>
            </a:r>
            <a:r>
              <a:rPr lang="en-US" sz="2000" i="1" baseline="-25000" dirty="0" smtClean="0"/>
              <a:t>n</a:t>
            </a:r>
            <a:r>
              <a:rPr lang="en-US" sz="2000" i="1" dirty="0" smtClean="0"/>
              <a:t>|</a:t>
            </a:r>
            <a:r>
              <a:rPr lang="en-US" sz="2000" i="1" dirty="0"/>
              <a:t>w</a:t>
            </a:r>
            <a:r>
              <a:rPr lang="en-US" sz="2000" i="1" baseline="-25000" dirty="0"/>
              <a:t>1</a:t>
            </a:r>
            <a:r>
              <a:rPr lang="en-US" sz="2000" i="1" dirty="0"/>
              <a:t>,…</a:t>
            </a:r>
            <a:r>
              <a:rPr lang="en-US" sz="2000" i="1" dirty="0" smtClean="0"/>
              <a:t>w</a:t>
            </a:r>
            <a:r>
              <a:rPr lang="en-US" sz="2000" i="1" baseline="-25000" dirty="0" smtClean="0"/>
              <a:t>n-1</a:t>
            </a:r>
            <a:r>
              <a:rPr lang="en-US" sz="2000" i="1" dirty="0" smtClean="0"/>
              <a:t>)</a:t>
            </a:r>
            <a:r>
              <a:rPr lang="en-US" sz="2000" dirty="0" smtClean="0"/>
              <a:t>.</a:t>
            </a:r>
          </a:p>
          <a:p>
            <a:pPr marL="0" indent="0">
              <a:buNone/>
            </a:pPr>
            <a:endParaRPr lang="en-US" sz="2000" dirty="0"/>
          </a:p>
          <a:p>
            <a:pPr marL="0" indent="0">
              <a:buNone/>
            </a:pPr>
            <a:r>
              <a:rPr lang="en-US" sz="2000" dirty="0" smtClean="0"/>
              <a:t>Problems: </a:t>
            </a:r>
          </a:p>
          <a:p>
            <a:r>
              <a:rPr lang="en-US" sz="2000" dirty="0" err="1" smtClean="0"/>
              <a:t>sparsity</a:t>
            </a:r>
            <a:r>
              <a:rPr lang="en-US" sz="2000" dirty="0" smtClean="0"/>
              <a:t>: the longer the contexts, the fewer of them we will see instantiated in a corpus</a:t>
            </a:r>
          </a:p>
          <a:p>
            <a:r>
              <a:rPr lang="en-US" sz="2000" dirty="0" smtClean="0"/>
              <a:t>storage: the longer the context, the more memory we need to store it </a:t>
            </a:r>
          </a:p>
          <a:p>
            <a:r>
              <a:rPr lang="en-US" sz="2000" dirty="0" smtClean="0"/>
              <a:t>Solution: limit the context length to a fixed n ! </a:t>
            </a:r>
          </a:p>
          <a:p>
            <a:pPr marL="0" indent="0">
              <a:buNone/>
            </a:pPr>
            <a:endParaRPr lang="en-US" sz="20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54434850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8775" y="69850"/>
            <a:ext cx="6877050" cy="838200"/>
          </a:xfrm>
        </p:spPr>
        <p:txBody>
          <a:bodyPr/>
          <a:lstStyle/>
          <a:p>
            <a:pPr algn="l"/>
            <a:r>
              <a:rPr lang="en-US" sz="4000" dirty="0" smtClean="0"/>
              <a:t>The Shannon game: </a:t>
            </a:r>
            <a:br>
              <a:rPr lang="en-US" sz="4000" dirty="0" smtClean="0"/>
            </a:br>
            <a:r>
              <a:rPr lang="en-US" sz="4000" dirty="0" smtClean="0"/>
              <a:t>N</a:t>
            </a:r>
            <a:r>
              <a:rPr lang="en-US" sz="4000" dirty="0"/>
              <a:t>-gram models </a:t>
            </a:r>
          </a:p>
        </p:txBody>
      </p:sp>
      <p:sp>
        <p:nvSpPr>
          <p:cNvPr id="4" name="Content Placeholder 3"/>
          <p:cNvSpPr>
            <a:spLocks noGrp="1"/>
          </p:cNvSpPr>
          <p:nvPr>
            <p:ph idx="1"/>
          </p:nvPr>
        </p:nvSpPr>
        <p:spPr/>
        <p:txBody>
          <a:bodyPr/>
          <a:lstStyle/>
          <a:p>
            <a:pPr marL="0" indent="0">
              <a:buNone/>
            </a:pPr>
            <a:r>
              <a:rPr lang="en-US" sz="2800" dirty="0" smtClean="0"/>
              <a:t>Given a partial sentence, how hard is it to guess the next word?</a:t>
            </a:r>
            <a:endParaRPr lang="en-US" sz="2800" dirty="0"/>
          </a:p>
          <a:p>
            <a:pPr marL="0" indent="0">
              <a:buNone/>
            </a:pPr>
            <a:endParaRPr lang="en-US" sz="1600" dirty="0" smtClean="0">
              <a:latin typeface="Courier New"/>
              <a:cs typeface="Courier New"/>
            </a:endParaRPr>
          </a:p>
          <a:p>
            <a:pPr marL="0" indent="0">
              <a:buNone/>
            </a:pPr>
            <a:r>
              <a:rPr lang="en-US" sz="1600" dirty="0" smtClean="0">
                <a:latin typeface="Courier New"/>
                <a:cs typeface="Courier New"/>
              </a:rPr>
              <a:t>She said ____</a:t>
            </a:r>
          </a:p>
          <a:p>
            <a:pPr marL="0" indent="0">
              <a:buNone/>
            </a:pPr>
            <a:r>
              <a:rPr lang="en-US" sz="1600" dirty="0" smtClean="0">
                <a:latin typeface="Courier New"/>
                <a:cs typeface="Courier New"/>
              </a:rPr>
              <a:t>She said that ____</a:t>
            </a:r>
          </a:p>
          <a:p>
            <a:pPr marL="0" indent="0">
              <a:buNone/>
            </a:pPr>
            <a:r>
              <a:rPr lang="en-US" sz="1600" dirty="0" err="1" smtClean="0">
                <a:latin typeface="Courier New"/>
                <a:cs typeface="Courier New"/>
              </a:rPr>
              <a:t>Sie</a:t>
            </a:r>
            <a:r>
              <a:rPr lang="en-US" sz="1600" dirty="0" smtClean="0">
                <a:latin typeface="Courier New"/>
                <a:cs typeface="Courier New"/>
              </a:rPr>
              <a:t> </a:t>
            </a:r>
            <a:r>
              <a:rPr lang="en-US" sz="1600" dirty="0" err="1" smtClean="0">
                <a:latin typeface="Courier New"/>
                <a:cs typeface="Courier New"/>
              </a:rPr>
              <a:t>obduzierten</a:t>
            </a:r>
            <a:r>
              <a:rPr lang="en-US" sz="1600" dirty="0" smtClean="0">
                <a:latin typeface="Courier New"/>
                <a:cs typeface="Courier New"/>
              </a:rPr>
              <a:t> die </a:t>
            </a:r>
            <a:r>
              <a:rPr lang="en-US" sz="1600" dirty="0" err="1" smtClean="0">
                <a:latin typeface="Courier New"/>
                <a:cs typeface="Courier New"/>
              </a:rPr>
              <a:t>exhumierte</a:t>
            </a:r>
            <a:r>
              <a:rPr lang="en-US" sz="1600" dirty="0" smtClean="0">
                <a:latin typeface="Courier New"/>
                <a:cs typeface="Courier New"/>
              </a:rPr>
              <a:t> ____</a:t>
            </a:r>
          </a:p>
          <a:p>
            <a:pPr marL="0" indent="0">
              <a:buNone/>
            </a:pPr>
            <a:r>
              <a:rPr lang="en-US" sz="1600" dirty="0" smtClean="0">
                <a:latin typeface="Courier New"/>
                <a:cs typeface="Courier New"/>
              </a:rPr>
              <a:t>Vacation on Sri ____</a:t>
            </a:r>
          </a:p>
          <a:p>
            <a:pPr marL="0" indent="0">
              <a:buNone/>
            </a:pPr>
            <a:endParaRPr lang="en-US" sz="1600" dirty="0" smtClean="0">
              <a:latin typeface="Courier New"/>
              <a:cs typeface="Courier New"/>
            </a:endParaRPr>
          </a:p>
          <a:p>
            <a:pPr marL="0" indent="0">
              <a:buNone/>
            </a:pPr>
            <a:r>
              <a:rPr lang="en-US" sz="2800" dirty="0" smtClean="0"/>
              <a:t>A statistical model over word sequences is called a </a:t>
            </a:r>
            <a:r>
              <a:rPr lang="en-US" sz="2800" b="1" dirty="0" smtClean="0"/>
              <a:t>language model (LM)</a:t>
            </a:r>
            <a:r>
              <a:rPr lang="en-US" sz="2800" dirty="0" smtClean="0"/>
              <a:t>. </a:t>
            </a:r>
          </a:p>
          <a:p>
            <a:pPr marL="0" indent="0">
              <a:buNone/>
            </a:pPr>
            <a:r>
              <a:rPr lang="en-US" sz="2800" dirty="0"/>
              <a:t>One family of LMs that are suited to this task are </a:t>
            </a:r>
            <a:r>
              <a:rPr lang="en-US" sz="2800" b="1" dirty="0"/>
              <a:t>n-gram models</a:t>
            </a:r>
            <a:r>
              <a:rPr lang="en-US" sz="2800" dirty="0"/>
              <a:t>:  predicting a word given its (n-1) predecessors</a:t>
            </a:r>
            <a:r>
              <a:rPr lang="en-US" sz="2800" dirty="0" smtClean="0"/>
              <a:t>.</a:t>
            </a:r>
            <a:endParaRPr lang="en-US" sz="28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8513978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8775" y="374650"/>
            <a:ext cx="6877050" cy="838200"/>
          </a:xfrm>
        </p:spPr>
        <p:txBody>
          <a:bodyPr/>
          <a:lstStyle/>
          <a:p>
            <a:pPr algn="l"/>
            <a:r>
              <a:rPr lang="en-US" dirty="0" smtClean="0"/>
              <a:t>Language Models (LM)</a:t>
            </a:r>
            <a:endParaRPr lang="en-US" dirty="0"/>
          </a:p>
        </p:txBody>
      </p:sp>
      <p:sp>
        <p:nvSpPr>
          <p:cNvPr id="4" name="Content Placeholder 3"/>
          <p:cNvSpPr>
            <a:spLocks noGrp="1"/>
          </p:cNvSpPr>
          <p:nvPr>
            <p:ph idx="1"/>
          </p:nvPr>
        </p:nvSpPr>
        <p:spPr/>
        <p:txBody>
          <a:bodyPr/>
          <a:lstStyle/>
          <a:p>
            <a:pPr marL="0" indent="0">
              <a:buNone/>
            </a:pPr>
            <a:r>
              <a:rPr lang="en-US" sz="2000" dirty="0" smtClean="0"/>
              <a:t>Tasks for a LM:</a:t>
            </a:r>
          </a:p>
          <a:p>
            <a:r>
              <a:rPr lang="en-US" sz="2000" dirty="0" smtClean="0"/>
              <a:t>Modeling the probability of a next word, given its context (usually: next word based on predecessors)</a:t>
            </a:r>
          </a:p>
          <a:p>
            <a:r>
              <a:rPr lang="en-US" sz="2000" dirty="0" smtClean="0"/>
              <a:t>Modeling the probability of sequences of words</a:t>
            </a:r>
          </a:p>
          <a:p>
            <a:endParaRPr lang="en-US" sz="2000" dirty="0"/>
          </a:p>
          <a:p>
            <a:pPr marL="0" indent="0">
              <a:buNone/>
            </a:pPr>
            <a:r>
              <a:rPr lang="en-US" sz="2000" dirty="0" smtClean="0"/>
              <a:t>The </a:t>
            </a:r>
            <a:r>
              <a:rPr lang="en-US" sz="2000" b="1" dirty="0" smtClean="0"/>
              <a:t>n</a:t>
            </a:r>
            <a:r>
              <a:rPr lang="en-US" sz="2000" dirty="0" smtClean="0"/>
              <a:t> in n-gram models:</a:t>
            </a:r>
          </a:p>
          <a:p>
            <a:r>
              <a:rPr lang="en-US" sz="2000" dirty="0" smtClean="0"/>
              <a:t>n is the length of the observations a model is trained on</a:t>
            </a:r>
          </a:p>
          <a:p>
            <a:r>
              <a:rPr lang="en-US" sz="2000" dirty="0" smtClean="0"/>
              <a:t>e.g. a </a:t>
            </a:r>
            <a:r>
              <a:rPr lang="en-US" sz="2000" b="1" dirty="0" smtClean="0"/>
              <a:t>bigram</a:t>
            </a:r>
            <a:r>
              <a:rPr lang="en-US" sz="2000" dirty="0" smtClean="0"/>
              <a:t> model predicts the next word on the basis of </a:t>
            </a:r>
            <a:r>
              <a:rPr lang="en-US" sz="2000" b="1" dirty="0" smtClean="0"/>
              <a:t>one </a:t>
            </a:r>
            <a:r>
              <a:rPr lang="en-US" sz="2000" dirty="0" smtClean="0"/>
              <a:t>predecessor, a </a:t>
            </a:r>
            <a:r>
              <a:rPr lang="en-US" sz="2000" b="1" dirty="0" smtClean="0"/>
              <a:t>trigram</a:t>
            </a:r>
            <a:r>
              <a:rPr lang="en-US" sz="2000" dirty="0" smtClean="0"/>
              <a:t> model on the basis of </a:t>
            </a:r>
            <a:r>
              <a:rPr lang="en-US" sz="2000" b="1" dirty="0" smtClean="0"/>
              <a:t>two</a:t>
            </a:r>
            <a:r>
              <a:rPr lang="en-US" sz="2000" dirty="0" smtClean="0"/>
              <a:t> etc.</a:t>
            </a:r>
          </a:p>
          <a:p>
            <a:r>
              <a:rPr lang="en-US" sz="2000" dirty="0" smtClean="0"/>
              <a:t>a </a:t>
            </a:r>
            <a:r>
              <a:rPr lang="en-US" sz="2000" b="1" dirty="0" smtClean="0"/>
              <a:t>unigram LM </a:t>
            </a:r>
            <a:r>
              <a:rPr lang="en-US" sz="2000" dirty="0" smtClean="0"/>
              <a:t>is also called bag-of-words model: no sequences are taken into account</a:t>
            </a:r>
          </a:p>
          <a:p>
            <a:endParaRPr lang="en-US" sz="2000" dirty="0"/>
          </a:p>
          <a:p>
            <a:pPr marL="0" indent="0">
              <a:buNone/>
            </a:pPr>
            <a:r>
              <a:rPr lang="en-US" sz="2000" dirty="0" smtClean="0"/>
              <a:t>N-gram models are approximations of language, but do not capture all of the structure.</a:t>
            </a:r>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968584158"/>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Slide Number Placeholder 3"/>
          <p:cNvSpPr>
            <a:spLocks noGrp="1"/>
          </p:cNvSpPr>
          <p:nvPr>
            <p:ph type="sldNum" sz="quarter" idx="4"/>
          </p:nvPr>
        </p:nvSpPr>
        <p:spPr/>
        <p:txBody>
          <a:bodyPr/>
          <a:lstStyle/>
          <a:p>
            <a:fld id="{43F0430C-3290-2846-9C5E-237D45BC81A9}" type="slidenum">
              <a:rPr lang="de-DE" smtClean="0"/>
              <a:pPr/>
              <a:t>16</a:t>
            </a:fld>
            <a:endParaRPr lang="de-DE" dirty="0"/>
          </a:p>
        </p:txBody>
      </p:sp>
    </p:spTree>
    <p:extLst>
      <p:ext uri="{BB962C8B-B14F-4D97-AF65-F5344CB8AC3E}">
        <p14:creationId xmlns:p14="http://schemas.microsoft.com/office/powerpoint/2010/main" val="164162260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l"/>
            <a:r>
              <a:rPr lang="en-US" dirty="0" smtClean="0"/>
              <a:t>Unigram models: n=1</a:t>
            </a:r>
            <a:endParaRPr lang="en-US" dirty="0"/>
          </a:p>
        </p:txBody>
      </p:sp>
      <p:sp>
        <p:nvSpPr>
          <p:cNvPr id="4" name="Content Placeholder 3"/>
          <p:cNvSpPr>
            <a:spLocks noGrp="1"/>
          </p:cNvSpPr>
          <p:nvPr>
            <p:ph idx="1"/>
          </p:nvPr>
        </p:nvSpPr>
        <p:spPr>
          <a:xfrm>
            <a:off x="76201" y="1592263"/>
            <a:ext cx="8991600" cy="4789487"/>
          </a:xfrm>
        </p:spPr>
        <p:txBody>
          <a:bodyPr/>
          <a:lstStyle/>
          <a:p>
            <a:r>
              <a:rPr lang="en-US" sz="2200" dirty="0" smtClean="0"/>
              <a:t>Unigram models are initialized from word frequencies.</a:t>
            </a:r>
          </a:p>
          <a:p>
            <a:r>
              <a:rPr lang="en-US" sz="2200" dirty="0" smtClean="0"/>
              <a:t>They do not take context into account:   </a:t>
            </a:r>
            <a:r>
              <a:rPr lang="en-US" sz="2200" i="1" dirty="0" smtClean="0"/>
              <a:t>P</a:t>
            </a:r>
            <a:r>
              <a:rPr lang="en-US" sz="2200" i="1" dirty="0"/>
              <a:t>(w</a:t>
            </a:r>
            <a:r>
              <a:rPr lang="en-US" sz="2200" i="1" baseline="-25000" dirty="0"/>
              <a:t>n</a:t>
            </a:r>
            <a:r>
              <a:rPr lang="en-US" sz="2200" i="1" dirty="0"/>
              <a:t>|w</a:t>
            </a:r>
            <a:r>
              <a:rPr lang="en-US" sz="2200" i="1" baseline="-25000" dirty="0"/>
              <a:t>1</a:t>
            </a:r>
            <a:r>
              <a:rPr lang="en-US" sz="2200" i="1" dirty="0"/>
              <a:t>,…w</a:t>
            </a:r>
            <a:r>
              <a:rPr lang="en-US" sz="2200" i="1" baseline="-25000" dirty="0"/>
              <a:t>n-1</a:t>
            </a:r>
            <a:r>
              <a:rPr lang="en-US" sz="2200" i="1" dirty="0" smtClean="0"/>
              <a:t>) ≈ P</a:t>
            </a:r>
            <a:r>
              <a:rPr lang="en-US" sz="2200" i="1" dirty="0"/>
              <a:t>(</a:t>
            </a:r>
            <a:r>
              <a:rPr lang="en-US" sz="2200" i="1" dirty="0" err="1" smtClean="0"/>
              <a:t>w</a:t>
            </a:r>
            <a:r>
              <a:rPr lang="en-US" sz="2200" i="1" baseline="-25000" dirty="0" err="1" smtClean="0"/>
              <a:t>n</a:t>
            </a:r>
            <a:r>
              <a:rPr lang="en-US" sz="2200" i="1" dirty="0" smtClean="0"/>
              <a:t>)</a:t>
            </a:r>
            <a:endParaRPr lang="en-US" sz="2200" dirty="0"/>
          </a:p>
          <a:p>
            <a:r>
              <a:rPr lang="en-US" sz="2200" dirty="0" smtClean="0"/>
              <a:t>The probability of a sentence is the product of the probability of the words:</a:t>
            </a:r>
          </a:p>
          <a:p>
            <a:pPr marL="0" indent="0">
              <a:buNone/>
            </a:pPr>
            <a:endParaRPr lang="en-US" sz="2200" dirty="0"/>
          </a:p>
          <a:p>
            <a:pPr marL="0" indent="0">
              <a:buNone/>
            </a:pPr>
            <a:r>
              <a:rPr lang="en-US" sz="2200" dirty="0" smtClean="0"/>
              <a:t>P(</a:t>
            </a:r>
            <a:r>
              <a:rPr lang="en-US" sz="2200" dirty="0" err="1">
                <a:latin typeface="Courier New"/>
                <a:cs typeface="Courier New"/>
              </a:rPr>
              <a:t>Eines</a:t>
            </a:r>
            <a:r>
              <a:rPr lang="en-US" sz="2200" dirty="0">
                <a:latin typeface="Courier New"/>
                <a:cs typeface="Courier New"/>
              </a:rPr>
              <a:t> </a:t>
            </a:r>
            <a:r>
              <a:rPr lang="en-US" sz="2200" dirty="0" err="1">
                <a:latin typeface="Courier New"/>
                <a:cs typeface="Courier New"/>
              </a:rPr>
              <a:t>Tages</a:t>
            </a:r>
            <a:r>
              <a:rPr lang="en-US" sz="2200" dirty="0">
                <a:latin typeface="Courier New"/>
                <a:cs typeface="Courier New"/>
              </a:rPr>
              <a:t> </a:t>
            </a:r>
            <a:r>
              <a:rPr lang="en-US" sz="2200" dirty="0" err="1">
                <a:latin typeface="Courier New"/>
                <a:cs typeface="Courier New"/>
              </a:rPr>
              <a:t>ging</a:t>
            </a:r>
            <a:r>
              <a:rPr lang="en-US" sz="2200" dirty="0">
                <a:latin typeface="Courier New"/>
                <a:cs typeface="Courier New"/>
              </a:rPr>
              <a:t> </a:t>
            </a:r>
            <a:r>
              <a:rPr lang="en-US" sz="2200" dirty="0" err="1">
                <a:latin typeface="Courier New"/>
                <a:cs typeface="Courier New"/>
              </a:rPr>
              <a:t>Rotkäppchen</a:t>
            </a:r>
            <a:r>
              <a:rPr lang="en-US" sz="2200" dirty="0">
                <a:latin typeface="Courier New"/>
                <a:cs typeface="Courier New"/>
              </a:rPr>
              <a:t> in den </a:t>
            </a:r>
            <a:r>
              <a:rPr lang="en-US" sz="2200" dirty="0" smtClean="0">
                <a:latin typeface="Courier New"/>
                <a:cs typeface="Courier New"/>
              </a:rPr>
              <a:t>Wald</a:t>
            </a:r>
            <a:r>
              <a:rPr lang="en-US" sz="2200" dirty="0" smtClean="0"/>
              <a:t>) = </a:t>
            </a:r>
          </a:p>
          <a:p>
            <a:pPr marL="0" indent="0">
              <a:buNone/>
            </a:pPr>
            <a:r>
              <a:rPr lang="en-US" sz="2200" dirty="0" smtClean="0"/>
              <a:t>= P</a:t>
            </a:r>
            <a:r>
              <a:rPr lang="en-US" sz="2200" dirty="0"/>
              <a:t>(</a:t>
            </a:r>
            <a:r>
              <a:rPr lang="en-US" sz="2200" dirty="0" err="1" smtClean="0">
                <a:latin typeface="Courier New"/>
                <a:cs typeface="Courier New"/>
              </a:rPr>
              <a:t>Eines</a:t>
            </a:r>
            <a:r>
              <a:rPr lang="en-US" sz="2200" dirty="0" smtClean="0"/>
              <a:t>)*P(</a:t>
            </a:r>
            <a:r>
              <a:rPr lang="en-US" sz="2200" dirty="0" err="1" smtClean="0">
                <a:latin typeface="Courier New"/>
                <a:cs typeface="Courier New"/>
              </a:rPr>
              <a:t>Tages</a:t>
            </a:r>
            <a:r>
              <a:rPr lang="en-US" sz="2200" dirty="0" smtClean="0"/>
              <a:t>)*P(</a:t>
            </a:r>
            <a:r>
              <a:rPr lang="en-US" sz="2200" dirty="0" err="1" smtClean="0">
                <a:latin typeface="Courier New"/>
                <a:cs typeface="Courier New"/>
              </a:rPr>
              <a:t>ging</a:t>
            </a:r>
            <a:r>
              <a:rPr lang="en-US" sz="2200" dirty="0" smtClean="0"/>
              <a:t>)*P(</a:t>
            </a:r>
            <a:r>
              <a:rPr lang="en-US" sz="2200" dirty="0" err="1" smtClean="0">
                <a:latin typeface="Courier New"/>
                <a:cs typeface="Courier New"/>
              </a:rPr>
              <a:t>Rotkäppchen</a:t>
            </a:r>
            <a:r>
              <a:rPr lang="en-US" sz="2200" dirty="0" smtClean="0"/>
              <a:t>)*P(</a:t>
            </a:r>
            <a:r>
              <a:rPr lang="en-US" sz="2200" dirty="0" smtClean="0">
                <a:latin typeface="Courier New"/>
                <a:cs typeface="Courier New"/>
              </a:rPr>
              <a:t>in</a:t>
            </a:r>
            <a:r>
              <a:rPr lang="en-US" sz="2200" dirty="0" smtClean="0"/>
              <a:t>)*P(</a:t>
            </a:r>
            <a:r>
              <a:rPr lang="en-US" sz="2200" dirty="0" smtClean="0">
                <a:latin typeface="Courier New"/>
                <a:cs typeface="Courier New"/>
              </a:rPr>
              <a:t>den</a:t>
            </a:r>
            <a:r>
              <a:rPr lang="en-US" sz="2200" dirty="0" smtClean="0"/>
              <a:t>)</a:t>
            </a:r>
            <a:r>
              <a:rPr lang="en-US" sz="2200" dirty="0"/>
              <a:t> </a:t>
            </a:r>
            <a:r>
              <a:rPr lang="en-US" sz="2200" dirty="0" smtClean="0"/>
              <a:t>*P(</a:t>
            </a:r>
            <a:r>
              <a:rPr lang="en-US" sz="2200" dirty="0" smtClean="0">
                <a:latin typeface="Courier New"/>
                <a:cs typeface="Courier New"/>
              </a:rPr>
              <a:t>Wald</a:t>
            </a:r>
            <a:r>
              <a:rPr lang="en-US" sz="2200" dirty="0" smtClean="0"/>
              <a:t>) =       </a:t>
            </a:r>
          </a:p>
          <a:p>
            <a:pPr marL="0" indent="0">
              <a:buNone/>
            </a:pPr>
            <a:r>
              <a:rPr lang="en-US" sz="2200" dirty="0" smtClean="0"/>
              <a:t>= P(</a:t>
            </a:r>
            <a:r>
              <a:rPr lang="en-US" sz="2200" dirty="0" smtClean="0">
                <a:latin typeface="Courier New"/>
                <a:cs typeface="Courier New"/>
              </a:rPr>
              <a:t>den </a:t>
            </a:r>
            <a:r>
              <a:rPr lang="en-US" sz="2200" dirty="0" err="1" smtClean="0">
                <a:latin typeface="Courier New"/>
                <a:cs typeface="Courier New"/>
              </a:rPr>
              <a:t>Tages</a:t>
            </a:r>
            <a:r>
              <a:rPr lang="en-US" sz="2200" dirty="0" smtClean="0">
                <a:latin typeface="Courier New"/>
                <a:cs typeface="Courier New"/>
              </a:rPr>
              <a:t> Wald </a:t>
            </a:r>
            <a:r>
              <a:rPr lang="en-US" sz="2200" dirty="0" err="1" smtClean="0">
                <a:latin typeface="Courier New"/>
                <a:cs typeface="Courier New"/>
              </a:rPr>
              <a:t>ging</a:t>
            </a:r>
            <a:r>
              <a:rPr lang="en-US" sz="2200" dirty="0" smtClean="0">
                <a:latin typeface="Courier New"/>
                <a:cs typeface="Courier New"/>
              </a:rPr>
              <a:t> </a:t>
            </a:r>
            <a:r>
              <a:rPr lang="en-US" sz="2200" dirty="0" err="1">
                <a:latin typeface="Courier New"/>
                <a:cs typeface="Courier New"/>
              </a:rPr>
              <a:t>Eines</a:t>
            </a:r>
            <a:r>
              <a:rPr lang="en-US" sz="2200" dirty="0">
                <a:latin typeface="Courier New"/>
                <a:cs typeface="Courier New"/>
              </a:rPr>
              <a:t> </a:t>
            </a:r>
            <a:r>
              <a:rPr lang="en-US" sz="2200" dirty="0" err="1" smtClean="0">
                <a:latin typeface="Courier New"/>
                <a:cs typeface="Courier New"/>
              </a:rPr>
              <a:t>Rotkäppchen</a:t>
            </a:r>
            <a:r>
              <a:rPr lang="en-US" sz="2200" dirty="0" smtClean="0">
                <a:latin typeface="Courier New"/>
                <a:cs typeface="Courier New"/>
              </a:rPr>
              <a:t> in</a:t>
            </a:r>
            <a:r>
              <a:rPr lang="en-US" sz="2200" dirty="0" smtClean="0"/>
              <a:t>).</a:t>
            </a:r>
          </a:p>
          <a:p>
            <a:pPr marL="0" indent="0">
              <a:buNone/>
            </a:pPr>
            <a:endParaRPr lang="en-US" sz="2200" dirty="0" smtClean="0"/>
          </a:p>
          <a:p>
            <a:pPr marL="0" indent="0">
              <a:buNone/>
            </a:pPr>
            <a:r>
              <a:rPr lang="en-US" sz="2200" dirty="0" smtClean="0"/>
              <a:t>Bag-of-words model: order of words is irrelevant.</a:t>
            </a:r>
            <a:endParaRPr lang="en-US" sz="2200" dirty="0"/>
          </a:p>
          <a:p>
            <a:pPr marL="0" indent="0">
              <a:buNone/>
            </a:pPr>
            <a:r>
              <a:rPr lang="en-US" sz="2200" dirty="0" smtClean="0"/>
              <a:t>Applications: Language identification, Information Retrieval, ..</a:t>
            </a:r>
            <a:endParaRPr lang="en-US" sz="22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64386957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8775" y="336550"/>
            <a:ext cx="6877050" cy="838200"/>
          </a:xfrm>
        </p:spPr>
        <p:txBody>
          <a:bodyPr/>
          <a:lstStyle/>
          <a:p>
            <a:pPr algn="l"/>
            <a:r>
              <a:rPr lang="en-US" dirty="0" smtClean="0"/>
              <a:t>Bigram models: n=2</a:t>
            </a:r>
            <a:endParaRPr lang="en-US" dirty="0"/>
          </a:p>
        </p:txBody>
      </p:sp>
      <p:sp>
        <p:nvSpPr>
          <p:cNvPr id="4" name="Content Placeholder 3"/>
          <p:cNvSpPr>
            <a:spLocks noGrp="1"/>
          </p:cNvSpPr>
          <p:nvPr>
            <p:ph idx="1"/>
          </p:nvPr>
        </p:nvSpPr>
        <p:spPr/>
        <p:txBody>
          <a:bodyPr/>
          <a:lstStyle/>
          <a:p>
            <a:r>
              <a:rPr lang="en-US" sz="2000" dirty="0" smtClean="0"/>
              <a:t>Bigram models are initialized from bigram frequencies</a:t>
            </a:r>
          </a:p>
          <a:p>
            <a:r>
              <a:rPr lang="en-US" sz="2000" dirty="0" smtClean="0"/>
              <a:t>they take one preceding token into account:</a:t>
            </a:r>
          </a:p>
          <a:p>
            <a:pPr marL="0" indent="0">
              <a:buNone/>
            </a:pPr>
            <a:r>
              <a:rPr lang="en-US" sz="2000" i="1" dirty="0" smtClean="0"/>
              <a:t>      P</a:t>
            </a:r>
            <a:r>
              <a:rPr lang="en-US" sz="2000" i="1" dirty="0"/>
              <a:t>(w</a:t>
            </a:r>
            <a:r>
              <a:rPr lang="en-US" sz="2000" i="1" baseline="-25000" dirty="0"/>
              <a:t>n</a:t>
            </a:r>
            <a:r>
              <a:rPr lang="en-US" sz="2000" i="1" dirty="0"/>
              <a:t>|w</a:t>
            </a:r>
            <a:r>
              <a:rPr lang="en-US" sz="2000" i="1" baseline="-25000" dirty="0"/>
              <a:t>1</a:t>
            </a:r>
            <a:r>
              <a:rPr lang="en-US" sz="2000" i="1" dirty="0"/>
              <a:t>,…w</a:t>
            </a:r>
            <a:r>
              <a:rPr lang="en-US" sz="2000" i="1" baseline="-25000" dirty="0"/>
              <a:t>n-1</a:t>
            </a:r>
            <a:r>
              <a:rPr lang="en-US" sz="2000" i="1" dirty="0"/>
              <a:t>) ≈ P(</a:t>
            </a:r>
            <a:r>
              <a:rPr lang="en-US" sz="2000" i="1" dirty="0" smtClean="0"/>
              <a:t>w</a:t>
            </a:r>
            <a:r>
              <a:rPr lang="en-US" sz="2000" i="1" baseline="-25000" dirty="0" smtClean="0"/>
              <a:t>n</a:t>
            </a:r>
            <a:r>
              <a:rPr lang="en-US" sz="2000" i="1" dirty="0" smtClean="0"/>
              <a:t>|w</a:t>
            </a:r>
            <a:r>
              <a:rPr lang="en-US" sz="2000" i="1" baseline="-25000" dirty="0" smtClean="0"/>
              <a:t>n-1</a:t>
            </a:r>
            <a:r>
              <a:rPr lang="en-US" sz="2000" dirty="0" smtClean="0"/>
              <a:t>)</a:t>
            </a:r>
          </a:p>
          <a:p>
            <a:pPr marL="0" indent="0">
              <a:buNone/>
            </a:pPr>
            <a:endParaRPr lang="en-US" sz="2000" dirty="0" smtClean="0"/>
          </a:p>
          <a:p>
            <a:pPr marL="0" indent="0">
              <a:buNone/>
            </a:pPr>
            <a:r>
              <a:rPr lang="en-US" sz="2000" dirty="0"/>
              <a:t>The probability of a sentence is the product of the probability of the </a:t>
            </a:r>
            <a:r>
              <a:rPr lang="en-US" sz="2000" dirty="0" smtClean="0"/>
              <a:t>words, given the preceding word:</a:t>
            </a:r>
          </a:p>
          <a:p>
            <a:pPr marL="0" indent="0">
              <a:buNone/>
            </a:pPr>
            <a:endParaRPr lang="en-US" sz="2000" dirty="0"/>
          </a:p>
          <a:p>
            <a:pPr marL="0" indent="0">
              <a:buNone/>
            </a:pPr>
            <a:r>
              <a:rPr lang="en-US" sz="2000" dirty="0"/>
              <a:t>P(</a:t>
            </a:r>
            <a:r>
              <a:rPr lang="en-US" sz="2000" dirty="0" err="1">
                <a:latin typeface="Courier New"/>
                <a:cs typeface="Courier New"/>
              </a:rPr>
              <a:t>Eines</a:t>
            </a:r>
            <a:r>
              <a:rPr lang="en-US" sz="2000" dirty="0">
                <a:latin typeface="Courier New"/>
                <a:cs typeface="Courier New"/>
              </a:rPr>
              <a:t> </a:t>
            </a:r>
            <a:r>
              <a:rPr lang="en-US" sz="2000" dirty="0" err="1">
                <a:latin typeface="Courier New"/>
                <a:cs typeface="Courier New"/>
              </a:rPr>
              <a:t>Tages</a:t>
            </a:r>
            <a:r>
              <a:rPr lang="en-US" sz="2000" dirty="0">
                <a:latin typeface="Courier New"/>
                <a:cs typeface="Courier New"/>
              </a:rPr>
              <a:t> </a:t>
            </a:r>
            <a:r>
              <a:rPr lang="en-US" sz="2000" dirty="0" err="1">
                <a:latin typeface="Courier New"/>
                <a:cs typeface="Courier New"/>
              </a:rPr>
              <a:t>ging</a:t>
            </a:r>
            <a:r>
              <a:rPr lang="en-US" sz="2000" dirty="0">
                <a:latin typeface="Courier New"/>
                <a:cs typeface="Courier New"/>
              </a:rPr>
              <a:t> </a:t>
            </a:r>
            <a:r>
              <a:rPr lang="en-US" sz="2000" dirty="0" err="1" smtClean="0">
                <a:latin typeface="Courier New"/>
                <a:cs typeface="Courier New"/>
              </a:rPr>
              <a:t>Rotkäppchen</a:t>
            </a:r>
            <a:r>
              <a:rPr lang="en-US" sz="2000" dirty="0" smtClean="0"/>
              <a:t>)  =  P(</a:t>
            </a:r>
            <a:r>
              <a:rPr lang="en-US" sz="2000" dirty="0" err="1" smtClean="0">
                <a:latin typeface="Courier New"/>
                <a:cs typeface="Courier New"/>
              </a:rPr>
              <a:t>Eines</a:t>
            </a:r>
            <a:r>
              <a:rPr lang="en-US" sz="2000" dirty="0" smtClean="0"/>
              <a:t>|</a:t>
            </a:r>
            <a:r>
              <a:rPr lang="en-US" sz="2000" dirty="0" smtClean="0">
                <a:latin typeface="Courier New"/>
                <a:cs typeface="Courier New"/>
              </a:rPr>
              <a:t>&lt;BOS&gt;</a:t>
            </a:r>
            <a:r>
              <a:rPr lang="en-US" sz="2000" dirty="0" smtClean="0"/>
              <a:t>)</a:t>
            </a:r>
            <a:r>
              <a:rPr lang="en-US" sz="2000" dirty="0" smtClean="0">
                <a:latin typeface="Courier New"/>
                <a:cs typeface="Courier New"/>
              </a:rPr>
              <a:t>*</a:t>
            </a:r>
            <a:br>
              <a:rPr lang="en-US" sz="2000" dirty="0" smtClean="0">
                <a:latin typeface="Courier New"/>
                <a:cs typeface="Courier New"/>
              </a:rPr>
            </a:br>
            <a:r>
              <a:rPr lang="en-US" sz="2000" dirty="0" smtClean="0">
                <a:latin typeface="Courier New"/>
                <a:cs typeface="Courier New"/>
              </a:rPr>
              <a:t>   *</a:t>
            </a:r>
            <a:r>
              <a:rPr lang="en-US" sz="2000" dirty="0" smtClean="0"/>
              <a:t>P(</a:t>
            </a:r>
            <a:r>
              <a:rPr lang="en-US" sz="2000" dirty="0" err="1" smtClean="0">
                <a:latin typeface="Courier New"/>
                <a:cs typeface="Courier New"/>
              </a:rPr>
              <a:t>Tages</a:t>
            </a:r>
            <a:r>
              <a:rPr lang="en-US" sz="2000" dirty="0" err="1" smtClean="0"/>
              <a:t>|</a:t>
            </a:r>
            <a:r>
              <a:rPr lang="en-US" sz="2000" dirty="0" err="1">
                <a:latin typeface="Courier New"/>
                <a:cs typeface="Courier New"/>
              </a:rPr>
              <a:t>Eines</a:t>
            </a:r>
            <a:r>
              <a:rPr lang="en-US" sz="2000" dirty="0" smtClean="0"/>
              <a:t>)*</a:t>
            </a:r>
            <a:r>
              <a:rPr lang="en-US" sz="2000" dirty="0"/>
              <a:t>P</a:t>
            </a:r>
            <a:r>
              <a:rPr lang="en-US" sz="2000" dirty="0" smtClean="0"/>
              <a:t>(</a:t>
            </a:r>
            <a:r>
              <a:rPr lang="en-US" sz="2000" dirty="0" err="1" smtClean="0">
                <a:latin typeface="Courier New"/>
                <a:cs typeface="Courier New"/>
              </a:rPr>
              <a:t>ging</a:t>
            </a:r>
            <a:r>
              <a:rPr lang="en-US" sz="2000" dirty="0" err="1" smtClean="0"/>
              <a:t>|</a:t>
            </a:r>
            <a:r>
              <a:rPr lang="en-US" sz="2000" dirty="0" err="1" smtClean="0">
                <a:latin typeface="Courier New"/>
                <a:cs typeface="Courier New"/>
              </a:rPr>
              <a:t>Tages</a:t>
            </a:r>
            <a:r>
              <a:rPr lang="en-US" sz="2000" dirty="0" smtClean="0"/>
              <a:t>)*</a:t>
            </a:r>
            <a:r>
              <a:rPr lang="en-US" sz="2000" dirty="0"/>
              <a:t>P</a:t>
            </a:r>
            <a:r>
              <a:rPr lang="en-US" sz="2000" dirty="0" smtClean="0"/>
              <a:t>(</a:t>
            </a:r>
            <a:r>
              <a:rPr lang="en-US" sz="2000" dirty="0" err="1">
                <a:latin typeface="Courier New"/>
                <a:cs typeface="Courier New"/>
              </a:rPr>
              <a:t>Rotkäppchen</a:t>
            </a:r>
            <a:r>
              <a:rPr lang="en-US" sz="2000" dirty="0" err="1" smtClean="0"/>
              <a:t>|</a:t>
            </a:r>
            <a:r>
              <a:rPr lang="en-US" sz="2000" dirty="0" err="1" smtClean="0">
                <a:latin typeface="Courier New"/>
                <a:cs typeface="Courier New"/>
              </a:rPr>
              <a:t>ging</a:t>
            </a:r>
            <a:r>
              <a:rPr lang="en-US" sz="2000" dirty="0" smtClean="0"/>
              <a:t>) = </a:t>
            </a:r>
          </a:p>
          <a:p>
            <a:pPr marL="0" indent="0">
              <a:buNone/>
            </a:pPr>
            <a:r>
              <a:rPr lang="en-US" sz="2000" dirty="0"/>
              <a:t> </a:t>
            </a:r>
            <a:r>
              <a:rPr lang="en-US" sz="2000" dirty="0" smtClean="0"/>
              <a:t> = </a:t>
            </a:r>
            <a:r>
              <a:rPr lang="en-US" sz="2000" dirty="0" err="1" smtClean="0"/>
              <a:t>exp</a:t>
            </a:r>
            <a:r>
              <a:rPr lang="en-US" sz="2000" dirty="0" smtClean="0"/>
              <a:t>(log P</a:t>
            </a:r>
            <a:r>
              <a:rPr lang="en-US" sz="2000" dirty="0"/>
              <a:t>(</a:t>
            </a:r>
            <a:r>
              <a:rPr lang="en-US" sz="2000" dirty="0" err="1">
                <a:latin typeface="Courier New"/>
                <a:cs typeface="Courier New"/>
              </a:rPr>
              <a:t>Eines</a:t>
            </a:r>
            <a:r>
              <a:rPr lang="en-US" sz="2000" dirty="0"/>
              <a:t>|</a:t>
            </a:r>
            <a:r>
              <a:rPr lang="en-US" sz="2000" dirty="0">
                <a:latin typeface="Courier New"/>
                <a:cs typeface="Courier New"/>
              </a:rPr>
              <a:t>&lt;BOS&gt;</a:t>
            </a:r>
            <a:r>
              <a:rPr lang="en-US" sz="2000" dirty="0" smtClean="0"/>
              <a:t>) + log P(</a:t>
            </a:r>
            <a:r>
              <a:rPr lang="en-US" sz="2000" dirty="0" err="1">
                <a:latin typeface="Courier New"/>
                <a:cs typeface="Courier New"/>
              </a:rPr>
              <a:t>Tages</a:t>
            </a:r>
            <a:r>
              <a:rPr lang="en-US" sz="2000" dirty="0" err="1"/>
              <a:t>|</a:t>
            </a:r>
            <a:r>
              <a:rPr lang="en-US" sz="2000" dirty="0" err="1">
                <a:latin typeface="Courier New"/>
                <a:cs typeface="Courier New"/>
              </a:rPr>
              <a:t>Eines</a:t>
            </a:r>
            <a:r>
              <a:rPr lang="en-US" sz="2000" dirty="0" smtClean="0"/>
              <a:t>)</a:t>
            </a:r>
            <a:r>
              <a:rPr lang="en-US" sz="2000" dirty="0"/>
              <a:t> + </a:t>
            </a:r>
            <a:r>
              <a:rPr lang="en-US" sz="2000" dirty="0" smtClean="0"/>
              <a:t/>
            </a:r>
            <a:br>
              <a:rPr lang="en-US" sz="2000" dirty="0" smtClean="0"/>
            </a:br>
            <a:r>
              <a:rPr lang="en-US" sz="2000" dirty="0" smtClean="0"/>
              <a:t>            + log P</a:t>
            </a:r>
            <a:r>
              <a:rPr lang="en-US" sz="2000" dirty="0"/>
              <a:t>(</a:t>
            </a:r>
            <a:r>
              <a:rPr lang="en-US" sz="2000" dirty="0" err="1">
                <a:latin typeface="Courier New"/>
                <a:cs typeface="Courier New"/>
              </a:rPr>
              <a:t>ging</a:t>
            </a:r>
            <a:r>
              <a:rPr lang="en-US" sz="2000" dirty="0" err="1"/>
              <a:t>|</a:t>
            </a:r>
            <a:r>
              <a:rPr lang="en-US" sz="2000" dirty="0" err="1">
                <a:latin typeface="Courier New"/>
                <a:cs typeface="Courier New"/>
              </a:rPr>
              <a:t>Tages</a:t>
            </a:r>
            <a:r>
              <a:rPr lang="en-US" sz="2000" dirty="0" smtClean="0"/>
              <a:t>)</a:t>
            </a:r>
            <a:r>
              <a:rPr lang="en-US" sz="2000" dirty="0"/>
              <a:t> + log </a:t>
            </a:r>
            <a:r>
              <a:rPr lang="en-US" sz="2000" dirty="0" smtClean="0"/>
              <a:t>P</a:t>
            </a:r>
            <a:r>
              <a:rPr lang="en-US" sz="2000" dirty="0"/>
              <a:t>(</a:t>
            </a:r>
            <a:r>
              <a:rPr lang="en-US" sz="2000" dirty="0" err="1">
                <a:latin typeface="Courier New"/>
                <a:cs typeface="Courier New"/>
              </a:rPr>
              <a:t>Rotkäppchen</a:t>
            </a:r>
            <a:r>
              <a:rPr lang="en-US" sz="2000" dirty="0" err="1"/>
              <a:t>|</a:t>
            </a:r>
            <a:r>
              <a:rPr lang="en-US" sz="2000" dirty="0" err="1">
                <a:latin typeface="Courier New"/>
                <a:cs typeface="Courier New"/>
              </a:rPr>
              <a:t>ging</a:t>
            </a:r>
            <a:r>
              <a:rPr lang="en-US" sz="2000" dirty="0"/>
              <a:t>) </a:t>
            </a:r>
            <a:r>
              <a:rPr lang="en-US" sz="2000" dirty="0" smtClean="0"/>
              <a:t>).</a:t>
            </a:r>
          </a:p>
          <a:p>
            <a:pPr marL="0" indent="0">
              <a:buNone/>
            </a:pPr>
            <a:endParaRPr lang="en-US" sz="2000" dirty="0"/>
          </a:p>
          <a:p>
            <a:pPr marL="0" indent="0">
              <a:buNone/>
            </a:pPr>
            <a:r>
              <a:rPr lang="en-US" sz="2000" dirty="0" smtClean="0"/>
              <a:t>For implementation, log-probabilities are used, since these probabilities are generally small: problems with floating-point machine precision. </a:t>
            </a:r>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49221112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349250"/>
            <a:ext cx="6877050" cy="838200"/>
          </a:xfrm>
        </p:spPr>
        <p:txBody>
          <a:bodyPr/>
          <a:lstStyle/>
          <a:p>
            <a:pPr algn="l"/>
            <a:r>
              <a:rPr lang="de-DE" dirty="0" err="1"/>
              <a:t>Markov</a:t>
            </a:r>
            <a:r>
              <a:rPr lang="de-DE" dirty="0"/>
              <a:t> </a:t>
            </a:r>
            <a:r>
              <a:rPr lang="de-DE" dirty="0" err="1" smtClean="0"/>
              <a:t>Assumptions</a:t>
            </a:r>
            <a:endParaRPr lang="en-US" dirty="0"/>
          </a:p>
        </p:txBody>
      </p:sp>
      <p:sp>
        <p:nvSpPr>
          <p:cNvPr id="3" name="Content Placeholder 2"/>
          <p:cNvSpPr>
            <a:spLocks noGrp="1"/>
          </p:cNvSpPr>
          <p:nvPr>
            <p:ph idx="1"/>
          </p:nvPr>
        </p:nvSpPr>
        <p:spPr/>
        <p:txBody>
          <a:bodyPr/>
          <a:lstStyle/>
          <a:p>
            <a:pPr>
              <a:buFontTx/>
              <a:buNone/>
            </a:pPr>
            <a:r>
              <a:rPr lang="en-US" sz="2400" dirty="0" smtClean="0"/>
              <a:t>Probability </a:t>
            </a:r>
            <a:r>
              <a:rPr lang="en-US" sz="2400" dirty="0"/>
              <a:t>of symbol </a:t>
            </a:r>
            <a:r>
              <a:rPr lang="en-US" sz="2400" dirty="0" err="1" smtClean="0"/>
              <a:t>w</a:t>
            </a:r>
            <a:r>
              <a:rPr lang="en-US" sz="2400" i="1" baseline="-25000" dirty="0" err="1" smtClean="0"/>
              <a:t>k</a:t>
            </a:r>
            <a:r>
              <a:rPr lang="en-US" sz="2400" dirty="0" smtClean="0"/>
              <a:t> </a:t>
            </a:r>
            <a:r>
              <a:rPr lang="en-US" sz="2400" dirty="0"/>
              <a:t>at point in time </a:t>
            </a:r>
            <a:r>
              <a:rPr lang="en-US" sz="2400" i="1" dirty="0"/>
              <a:t>t</a:t>
            </a:r>
            <a:r>
              <a:rPr lang="en-US" sz="2400" dirty="0"/>
              <a:t>:</a:t>
            </a:r>
          </a:p>
          <a:p>
            <a:pPr>
              <a:buFontTx/>
              <a:buNone/>
            </a:pPr>
            <a:r>
              <a:rPr lang="en-US" sz="2400" dirty="0"/>
              <a:t>	</a:t>
            </a:r>
            <a:r>
              <a:rPr lang="en-US" sz="2400" i="1" dirty="0"/>
              <a:t>P(</a:t>
            </a:r>
            <a:r>
              <a:rPr lang="en-US" sz="2400" i="1" dirty="0" err="1"/>
              <a:t>X</a:t>
            </a:r>
            <a:r>
              <a:rPr lang="en-US" sz="2400" i="1" baseline="-25000" dirty="0" err="1"/>
              <a:t>t</a:t>
            </a:r>
            <a:r>
              <a:rPr lang="en-US" sz="2400" i="1" dirty="0"/>
              <a:t> = </a:t>
            </a:r>
            <a:r>
              <a:rPr lang="en-US" sz="2400" i="1" dirty="0" err="1"/>
              <a:t>w</a:t>
            </a:r>
            <a:r>
              <a:rPr lang="en-US" sz="2400" i="1" baseline="-25000" dirty="0" err="1" smtClean="0"/>
              <a:t>k</a:t>
            </a:r>
            <a:r>
              <a:rPr lang="en-US" sz="2400" i="1" dirty="0" smtClean="0"/>
              <a:t> </a:t>
            </a:r>
            <a:r>
              <a:rPr lang="en-US" sz="2400" i="1" dirty="0"/>
              <a:t>| X</a:t>
            </a:r>
            <a:r>
              <a:rPr lang="en-US" sz="2400" i="1" baseline="-25000" dirty="0"/>
              <a:t>1 </a:t>
            </a:r>
            <a:r>
              <a:rPr lang="en-US" sz="2400" i="1" dirty="0"/>
              <a:t>X</a:t>
            </a:r>
            <a:r>
              <a:rPr lang="en-US" sz="2400" i="1" baseline="-25000" dirty="0"/>
              <a:t>2 </a:t>
            </a:r>
            <a:r>
              <a:rPr lang="en-US" sz="2400" i="1" dirty="0"/>
              <a:t>... X</a:t>
            </a:r>
            <a:r>
              <a:rPr lang="en-US" sz="2400" i="1" baseline="-25000" dirty="0"/>
              <a:t>t-1</a:t>
            </a:r>
            <a:r>
              <a:rPr lang="en-US" sz="2400" i="1" dirty="0"/>
              <a:t>) = </a:t>
            </a:r>
            <a:endParaRPr lang="en-US" sz="2400" dirty="0"/>
          </a:p>
          <a:p>
            <a:endParaRPr lang="en-US" sz="2400" b="1" dirty="0" smtClean="0"/>
          </a:p>
          <a:p>
            <a:r>
              <a:rPr lang="en-US" sz="2400" b="1" dirty="0" smtClean="0"/>
              <a:t>limited horizon (Markov property)</a:t>
            </a:r>
            <a:r>
              <a:rPr lang="en-US" sz="2400" b="1" dirty="0"/>
              <a:t/>
            </a:r>
            <a:br>
              <a:rPr lang="en-US" sz="2400" b="1" dirty="0"/>
            </a:br>
            <a:r>
              <a:rPr lang="en-US" sz="2400" dirty="0"/>
              <a:t>value of </a:t>
            </a:r>
            <a:r>
              <a:rPr lang="en-US" sz="2400" i="1" dirty="0" err="1"/>
              <a:t>X</a:t>
            </a:r>
            <a:r>
              <a:rPr lang="en-US" sz="2400" baseline="-25000" dirty="0" err="1"/>
              <a:t>t</a:t>
            </a:r>
            <a:r>
              <a:rPr lang="en-US" sz="2400" dirty="0"/>
              <a:t> is only dependent on previous state </a:t>
            </a:r>
            <a:r>
              <a:rPr lang="en-US" sz="2400" i="1" dirty="0"/>
              <a:t>X</a:t>
            </a:r>
            <a:r>
              <a:rPr lang="en-US" sz="2400" i="1" baseline="-25000" dirty="0"/>
              <a:t>t-1</a:t>
            </a:r>
            <a:r>
              <a:rPr lang="en-US" sz="2400" dirty="0"/>
              <a:t> </a:t>
            </a:r>
            <a:r>
              <a:rPr lang="en-US" sz="2400" dirty="0" smtClean="0"/>
              <a:t>:</a:t>
            </a:r>
            <a:r>
              <a:rPr lang="en-US" sz="2400" dirty="0"/>
              <a:t/>
            </a:r>
            <a:br>
              <a:rPr lang="en-US" sz="2400" dirty="0"/>
            </a:br>
            <a:r>
              <a:rPr lang="en-US" sz="2400" dirty="0"/>
              <a:t>	 </a:t>
            </a:r>
            <a:r>
              <a:rPr lang="en-US" sz="2400" i="1" dirty="0"/>
              <a:t>= P(</a:t>
            </a:r>
            <a:r>
              <a:rPr lang="en-US" sz="2400" i="1" dirty="0" err="1"/>
              <a:t>X</a:t>
            </a:r>
            <a:r>
              <a:rPr lang="en-US" sz="2400" i="1" baseline="-25000" dirty="0" err="1"/>
              <a:t>t</a:t>
            </a:r>
            <a:r>
              <a:rPr lang="en-US" sz="2400" i="1" dirty="0"/>
              <a:t> = </a:t>
            </a:r>
            <a:r>
              <a:rPr lang="en-US" sz="2400" i="1" dirty="0" err="1"/>
              <a:t>w</a:t>
            </a:r>
            <a:r>
              <a:rPr lang="en-US" sz="2400" i="1" baseline="-25000" dirty="0" err="1" smtClean="0"/>
              <a:t>k</a:t>
            </a:r>
            <a:r>
              <a:rPr lang="en-US" sz="2400" i="1" dirty="0" smtClean="0"/>
              <a:t> </a:t>
            </a:r>
            <a:r>
              <a:rPr lang="en-US" sz="2400" i="1" dirty="0"/>
              <a:t>| X</a:t>
            </a:r>
            <a:r>
              <a:rPr lang="en-US" sz="2400" i="1" baseline="-25000" dirty="0"/>
              <a:t>t-1</a:t>
            </a:r>
            <a:r>
              <a:rPr lang="en-US" sz="2400" i="1" dirty="0"/>
              <a:t>) = </a:t>
            </a:r>
            <a:endParaRPr lang="en-US" sz="2400" dirty="0"/>
          </a:p>
          <a:p>
            <a:endParaRPr lang="en-US" sz="2400" b="1" dirty="0" smtClean="0"/>
          </a:p>
          <a:p>
            <a:r>
              <a:rPr lang="en-US" sz="2400" b="1" dirty="0" smtClean="0"/>
              <a:t>time invariance (stationary)</a:t>
            </a:r>
            <a:r>
              <a:rPr lang="en-US" sz="2400" b="1" dirty="0"/>
              <a:t/>
            </a:r>
            <a:br>
              <a:rPr lang="en-US" sz="2400" b="1" dirty="0"/>
            </a:br>
            <a:r>
              <a:rPr lang="en-US" sz="2400" dirty="0"/>
              <a:t>value of the next symbol does not depend on </a:t>
            </a:r>
            <a:r>
              <a:rPr lang="en-US" sz="2400" i="1" dirty="0"/>
              <a:t>t</a:t>
            </a:r>
            <a:r>
              <a:rPr lang="en-US" sz="2400" dirty="0" smtClean="0"/>
              <a:t>:</a:t>
            </a:r>
            <a:endParaRPr lang="en-US" sz="2400" dirty="0"/>
          </a:p>
          <a:p>
            <a:pPr>
              <a:buFontTx/>
              <a:buNone/>
            </a:pPr>
            <a:r>
              <a:rPr lang="en-US" sz="2400" dirty="0"/>
              <a:t>		</a:t>
            </a:r>
            <a:r>
              <a:rPr lang="en-US" sz="2400" i="1" dirty="0"/>
              <a:t>= P(X</a:t>
            </a:r>
            <a:r>
              <a:rPr lang="en-US" sz="2400" i="1" baseline="-25000" dirty="0"/>
              <a:t>2</a:t>
            </a:r>
            <a:r>
              <a:rPr lang="en-US" sz="2400" i="1" dirty="0"/>
              <a:t> = </a:t>
            </a:r>
            <a:r>
              <a:rPr lang="en-US" sz="2400" i="1" dirty="0" err="1"/>
              <a:t>w</a:t>
            </a:r>
            <a:r>
              <a:rPr lang="en-US" sz="2400" i="1" baseline="-25000" dirty="0" err="1" smtClean="0"/>
              <a:t>k</a:t>
            </a:r>
            <a:r>
              <a:rPr lang="en-US" sz="2400" i="1" dirty="0" smtClean="0"/>
              <a:t> </a:t>
            </a:r>
            <a:r>
              <a:rPr lang="en-US" sz="2400" i="1" dirty="0"/>
              <a:t>| X</a:t>
            </a:r>
            <a:r>
              <a:rPr lang="en-US" sz="2400" i="1" baseline="-25000" dirty="0"/>
              <a:t>1</a:t>
            </a:r>
            <a:r>
              <a:rPr lang="en-US" sz="2400" i="1" dirty="0" smtClean="0"/>
              <a:t>)</a:t>
            </a:r>
          </a:p>
          <a:p>
            <a:pPr>
              <a:buFontTx/>
              <a:buNone/>
            </a:pPr>
            <a:endParaRPr lang="en-US" sz="2400" dirty="0" smtClean="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50910371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8775" y="69850"/>
            <a:ext cx="6877050" cy="838200"/>
          </a:xfrm>
        </p:spPr>
        <p:txBody>
          <a:bodyPr/>
          <a:lstStyle/>
          <a:p>
            <a:pPr algn="l"/>
            <a:r>
              <a:rPr lang="en-US" sz="4000" dirty="0" smtClean="0"/>
              <a:t>Probability Theory: </a:t>
            </a:r>
            <a:br>
              <a:rPr lang="en-US" sz="4000" dirty="0" smtClean="0"/>
            </a:br>
            <a:r>
              <a:rPr lang="en-US" sz="4000" dirty="0" smtClean="0"/>
              <a:t>Basic Terms</a:t>
            </a:r>
            <a:endParaRPr lang="en-US" sz="4000" dirty="0"/>
          </a:p>
        </p:txBody>
      </p:sp>
      <p:sp>
        <p:nvSpPr>
          <p:cNvPr id="4" name="Content Placeholder 3"/>
          <p:cNvSpPr>
            <a:spLocks noGrp="1"/>
          </p:cNvSpPr>
          <p:nvPr>
            <p:ph idx="1"/>
          </p:nvPr>
        </p:nvSpPr>
        <p:spPr>
          <a:xfrm>
            <a:off x="152400" y="1447800"/>
            <a:ext cx="8640763" cy="4941887"/>
          </a:xfrm>
        </p:spPr>
        <p:txBody>
          <a:bodyPr/>
          <a:lstStyle/>
          <a:p>
            <a:pPr marL="0" indent="0">
              <a:buNone/>
            </a:pPr>
            <a:r>
              <a:rPr lang="en-US" sz="2000" dirty="0" smtClean="0"/>
              <a:t>A </a:t>
            </a:r>
            <a:r>
              <a:rPr lang="en-US" sz="2000" b="1" dirty="0" smtClean="0"/>
              <a:t>discrete probability function</a:t>
            </a:r>
            <a:r>
              <a:rPr lang="en-US" sz="2000" dirty="0" smtClean="0"/>
              <a:t> (or </a:t>
            </a:r>
            <a:r>
              <a:rPr lang="en-US" sz="2000" b="1" dirty="0" smtClean="0"/>
              <a:t>distribution</a:t>
            </a:r>
            <a:r>
              <a:rPr lang="en-US" sz="2000" dirty="0" smtClean="0"/>
              <a:t>) is a function P: F</a:t>
            </a:r>
            <a:r>
              <a:rPr lang="en-US" sz="2000" dirty="0" smtClean="0">
                <a:sym typeface="Symbol"/>
              </a:rPr>
              <a:t>[0,1] such that:</a:t>
            </a:r>
          </a:p>
          <a:p>
            <a:r>
              <a:rPr lang="en-US" sz="2000" i="1" dirty="0" smtClean="0">
                <a:sym typeface="Symbol"/>
              </a:rPr>
              <a:t>P(</a:t>
            </a:r>
            <a:r>
              <a:rPr lang="en-US" sz="2000" i="1" dirty="0" err="1" smtClean="0">
                <a:sym typeface="Symbol"/>
              </a:rPr>
              <a:t>Ω</a:t>
            </a:r>
            <a:r>
              <a:rPr lang="en-US" sz="2000" i="1" dirty="0" smtClean="0">
                <a:sym typeface="Symbol"/>
              </a:rPr>
              <a:t>) = 1</a:t>
            </a:r>
            <a:r>
              <a:rPr lang="en-US" sz="2000" dirty="0" smtClean="0">
                <a:sym typeface="Symbol"/>
              </a:rPr>
              <a:t>, </a:t>
            </a:r>
            <a:r>
              <a:rPr lang="en-US" sz="2000" dirty="0" err="1" smtClean="0">
                <a:sym typeface="Symbol"/>
              </a:rPr>
              <a:t>Ω</a:t>
            </a:r>
            <a:r>
              <a:rPr lang="en-US" sz="2000" dirty="0" smtClean="0">
                <a:sym typeface="Symbol"/>
              </a:rPr>
              <a:t> is the maximal element </a:t>
            </a:r>
          </a:p>
          <a:p>
            <a:r>
              <a:rPr lang="en-US" sz="2000" dirty="0" smtClean="0">
                <a:sym typeface="Symbol"/>
              </a:rPr>
              <a:t>Countable </a:t>
            </a:r>
            <a:r>
              <a:rPr lang="en-US" sz="2000" dirty="0" err="1" smtClean="0">
                <a:sym typeface="Symbol"/>
              </a:rPr>
              <a:t>additivity</a:t>
            </a:r>
            <a:r>
              <a:rPr lang="en-US" sz="2000" dirty="0" smtClean="0">
                <a:sym typeface="Symbol"/>
              </a:rPr>
              <a:t>: for </a:t>
            </a:r>
            <a:r>
              <a:rPr lang="en-US" sz="2000" i="1" dirty="0" smtClean="0">
                <a:sym typeface="Symbol"/>
              </a:rPr>
              <a:t>disjoint</a:t>
            </a:r>
            <a:r>
              <a:rPr lang="en-US" sz="2000" dirty="0" smtClean="0">
                <a:sym typeface="Symbol"/>
              </a:rPr>
              <a:t> sets </a:t>
            </a:r>
            <a:r>
              <a:rPr lang="en-US" sz="2000" i="1" dirty="0" err="1" smtClean="0">
                <a:sym typeface="Symbol"/>
              </a:rPr>
              <a:t>A</a:t>
            </a:r>
            <a:r>
              <a:rPr lang="en-US" sz="2000" i="1" baseline="-25000" dirty="0" err="1" smtClean="0">
                <a:sym typeface="Symbol"/>
              </a:rPr>
              <a:t>j</a:t>
            </a:r>
            <a:r>
              <a:rPr lang="en-US" sz="2000" i="1" dirty="0" smtClean="0">
                <a:sym typeface="Symbol"/>
              </a:rPr>
              <a:t>  F</a:t>
            </a:r>
            <a:r>
              <a:rPr lang="en-US" sz="2000" dirty="0" smtClean="0">
                <a:sym typeface="Symbol"/>
              </a:rPr>
              <a:t>:</a:t>
            </a:r>
          </a:p>
          <a:p>
            <a:pPr marL="0" indent="0">
              <a:buNone/>
            </a:pPr>
            <a:endParaRPr lang="en-US" sz="2000" dirty="0" smtClean="0">
              <a:sym typeface="Symbol"/>
            </a:endParaRPr>
          </a:p>
          <a:p>
            <a:pPr marL="0" indent="0">
              <a:buNone/>
            </a:pPr>
            <a:r>
              <a:rPr lang="en-US" sz="2000" dirty="0" smtClean="0">
                <a:sym typeface="Symbol"/>
              </a:rPr>
              <a:t>The </a:t>
            </a:r>
            <a:r>
              <a:rPr lang="en-US" sz="2000" b="1" dirty="0" smtClean="0">
                <a:sym typeface="Symbol"/>
              </a:rPr>
              <a:t>probability mass function p(x) </a:t>
            </a:r>
            <a:r>
              <a:rPr lang="en-US" sz="2000" dirty="0" smtClean="0">
                <a:sym typeface="Symbol"/>
              </a:rPr>
              <a:t>for a random variable </a:t>
            </a:r>
            <a:r>
              <a:rPr lang="en-US" sz="2000" i="1" dirty="0" smtClean="0">
                <a:sym typeface="Symbol"/>
              </a:rPr>
              <a:t>X</a:t>
            </a:r>
            <a:r>
              <a:rPr lang="en-US" sz="2000" dirty="0" smtClean="0">
                <a:sym typeface="Symbol"/>
              </a:rPr>
              <a:t> gives the probabilities for the different values of X:  </a:t>
            </a:r>
            <a:r>
              <a:rPr lang="en-US" sz="2000" i="1" dirty="0" smtClean="0">
                <a:sym typeface="Symbol"/>
              </a:rPr>
              <a:t>p(x)=p(X=x)</a:t>
            </a:r>
            <a:r>
              <a:rPr lang="en-US" sz="2000" dirty="0" smtClean="0">
                <a:sym typeface="Symbol"/>
              </a:rPr>
              <a:t>. We write </a:t>
            </a:r>
            <a:r>
              <a:rPr lang="en-US" sz="2000" i="1" dirty="0" smtClean="0">
                <a:sym typeface="Symbol"/>
              </a:rPr>
              <a:t>X ~ p(x), </a:t>
            </a:r>
            <a:r>
              <a:rPr lang="en-US" sz="2000" dirty="0" smtClean="0">
                <a:sym typeface="Symbol"/>
              </a:rPr>
              <a:t>if </a:t>
            </a:r>
            <a:r>
              <a:rPr lang="en-US" sz="2000" i="1" dirty="0" smtClean="0">
                <a:sym typeface="Symbol"/>
              </a:rPr>
              <a:t>X</a:t>
            </a:r>
            <a:r>
              <a:rPr lang="en-US" sz="2000" dirty="0" smtClean="0">
                <a:sym typeface="Symbol"/>
              </a:rPr>
              <a:t> is distributed according to </a:t>
            </a:r>
            <a:r>
              <a:rPr lang="en-US" sz="2000" i="1" dirty="0" smtClean="0">
                <a:sym typeface="Symbol"/>
              </a:rPr>
              <a:t>p(x)</a:t>
            </a:r>
            <a:r>
              <a:rPr lang="en-US" sz="2000" dirty="0" smtClean="0">
                <a:sym typeface="Symbol"/>
              </a:rPr>
              <a:t>.</a:t>
            </a:r>
            <a:endParaRPr lang="en-US" sz="2000" dirty="0">
              <a:sym typeface="Symbol"/>
            </a:endParaRPr>
          </a:p>
          <a:p>
            <a:pPr marL="0" indent="0">
              <a:buNone/>
            </a:pPr>
            <a:endParaRPr lang="en-US" sz="2000" dirty="0" smtClean="0">
              <a:sym typeface="Symbol"/>
            </a:endParaRPr>
          </a:p>
          <a:p>
            <a:pPr marL="0" indent="0">
              <a:buNone/>
            </a:pPr>
            <a:r>
              <a:rPr lang="en-US" sz="2000" dirty="0" smtClean="0">
                <a:sym typeface="Symbol"/>
              </a:rPr>
              <a:t>The </a:t>
            </a:r>
            <a:r>
              <a:rPr lang="en-US" sz="2000" b="1" dirty="0" smtClean="0">
                <a:sym typeface="Symbol"/>
              </a:rPr>
              <a:t>conditional probability</a:t>
            </a:r>
            <a:r>
              <a:rPr lang="en-US" sz="2000" dirty="0" smtClean="0">
                <a:sym typeface="Symbol"/>
              </a:rPr>
              <a:t> of an event A given that event B occurred is:</a:t>
            </a:r>
          </a:p>
          <a:p>
            <a:pPr marL="0" indent="0">
              <a:buNone/>
            </a:pPr>
            <a:r>
              <a:rPr lang="en-US" sz="2000" dirty="0" smtClean="0">
                <a:sym typeface="Symbol"/>
              </a:rPr>
              <a:t>                                     . If </a:t>
            </a:r>
            <a:r>
              <a:rPr lang="en-US" sz="2000" i="1" dirty="0" smtClean="0">
                <a:sym typeface="Symbol"/>
              </a:rPr>
              <a:t>P(A|B)</a:t>
            </a:r>
            <a:r>
              <a:rPr lang="en-US" sz="2000" dirty="0" smtClean="0">
                <a:sym typeface="Symbol"/>
              </a:rPr>
              <a:t>=</a:t>
            </a:r>
            <a:r>
              <a:rPr lang="en-US" sz="2000" i="1" dirty="0" smtClean="0">
                <a:sym typeface="Symbol"/>
              </a:rPr>
              <a:t>P(A)</a:t>
            </a:r>
            <a:r>
              <a:rPr lang="en-US" sz="2000" dirty="0" smtClean="0">
                <a:sym typeface="Symbol"/>
              </a:rPr>
              <a:t>, then A and B are </a:t>
            </a:r>
            <a:r>
              <a:rPr lang="en-US" sz="2000" b="1" dirty="0" smtClean="0">
                <a:sym typeface="Symbol"/>
              </a:rPr>
              <a:t>independent</a:t>
            </a:r>
            <a:r>
              <a:rPr lang="en-US" sz="2000" dirty="0" smtClean="0">
                <a:sym typeface="Symbol"/>
              </a:rPr>
              <a:t>.</a:t>
            </a:r>
          </a:p>
          <a:p>
            <a:pPr marL="0" indent="0">
              <a:buNone/>
            </a:pPr>
            <a:endParaRPr lang="en-US" sz="2000" dirty="0" smtClean="0">
              <a:sym typeface="Symbol"/>
            </a:endParaRPr>
          </a:p>
          <a:p>
            <a:pPr marL="0" indent="0">
              <a:buNone/>
            </a:pPr>
            <a:r>
              <a:rPr lang="en-US" sz="2000" b="1" dirty="0" smtClean="0">
                <a:sym typeface="Symbol"/>
              </a:rPr>
              <a:t>Chain rule</a:t>
            </a:r>
            <a:r>
              <a:rPr lang="en-US" sz="2000" dirty="0" smtClean="0">
                <a:sym typeface="Symbol"/>
              </a:rPr>
              <a:t> for computing probabilities of joint events:</a:t>
            </a:r>
          </a:p>
          <a:p>
            <a:pPr marL="0" indent="0">
              <a:buNone/>
            </a:pPr>
            <a:endParaRPr lang="en-US" sz="2000" b="1" dirty="0"/>
          </a:p>
        </p:txBody>
      </p:sp>
      <p:graphicFrame>
        <p:nvGraphicFramePr>
          <p:cNvPr id="5" name="Object 4"/>
          <p:cNvGraphicFramePr>
            <a:graphicFrameLocks noChangeAspect="1"/>
          </p:cNvGraphicFramePr>
          <p:nvPr>
            <p:extLst>
              <p:ext uri="{D42A27DB-BD31-4B8C-83A1-F6EECF244321}">
                <p14:modId xmlns:p14="http://schemas.microsoft.com/office/powerpoint/2010/main" val="3552705177"/>
              </p:ext>
            </p:extLst>
          </p:nvPr>
        </p:nvGraphicFramePr>
        <p:xfrm>
          <a:off x="5410200" y="2476500"/>
          <a:ext cx="1987345" cy="622300"/>
        </p:xfrm>
        <a:graphic>
          <a:graphicData uri="http://schemas.openxmlformats.org/presentationml/2006/ole">
            <mc:AlternateContent xmlns:mc="http://schemas.openxmlformats.org/markup-compatibility/2006">
              <mc:Choice xmlns:v="urn:schemas-microsoft-com:vml" Requires="v">
                <p:oleObj spid="_x0000_s1147" name="Equation" r:id="rId3" imgW="1243080" imgH="383760" progId="Equation.3">
                  <p:embed/>
                </p:oleObj>
              </mc:Choice>
              <mc:Fallback>
                <p:oleObj name="Equation" r:id="rId3" imgW="1243080" imgH="38376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10200" y="2476500"/>
                        <a:ext cx="1987345" cy="6223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2007012390"/>
              </p:ext>
            </p:extLst>
          </p:nvPr>
        </p:nvGraphicFramePr>
        <p:xfrm>
          <a:off x="304800" y="4800600"/>
          <a:ext cx="2018211" cy="685800"/>
        </p:xfrm>
        <a:graphic>
          <a:graphicData uri="http://schemas.openxmlformats.org/presentationml/2006/ole">
            <mc:AlternateContent xmlns:mc="http://schemas.openxmlformats.org/markup-compatibility/2006">
              <mc:Choice xmlns:v="urn:schemas-microsoft-com:vml" Requires="v">
                <p:oleObj spid="_x0000_s1148" name="Equation" r:id="rId5" imgW="1298160" imgH="429480" progId="Equation.3">
                  <p:embed/>
                </p:oleObj>
              </mc:Choice>
              <mc:Fallback>
                <p:oleObj name="Equation" r:id="rId5" imgW="1298160" imgH="42948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4800" y="4800600"/>
                        <a:ext cx="2018211" cy="6858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4201179536"/>
              </p:ext>
            </p:extLst>
          </p:nvPr>
        </p:nvGraphicFramePr>
        <p:xfrm>
          <a:off x="457200" y="6019800"/>
          <a:ext cx="6057900" cy="457200"/>
        </p:xfrm>
        <a:graphic>
          <a:graphicData uri="http://schemas.openxmlformats.org/presentationml/2006/ole">
            <mc:AlternateContent xmlns:mc="http://schemas.openxmlformats.org/markup-compatibility/2006">
              <mc:Choice xmlns:v="urn:schemas-microsoft-com:vml" Requires="v">
                <p:oleObj spid="_x0000_s1149" name="Equation" r:id="rId7" imgW="4022640" imgH="292320" progId="Equation.3">
                  <p:embed/>
                </p:oleObj>
              </mc:Choice>
              <mc:Fallback>
                <p:oleObj name="Equation" r:id="rId7" imgW="4022640" imgH="292320"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57200" y="6019800"/>
                        <a:ext cx="6057900" cy="4572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9"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6605525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171450"/>
            <a:ext cx="6877050" cy="838200"/>
          </a:xfrm>
        </p:spPr>
        <p:txBody>
          <a:bodyPr/>
          <a:lstStyle/>
          <a:p>
            <a:pPr algn="l"/>
            <a:r>
              <a:rPr lang="de-DE" sz="4000" dirty="0" err="1"/>
              <a:t>Markov</a:t>
            </a:r>
            <a:r>
              <a:rPr lang="de-DE" sz="4000" dirty="0"/>
              <a:t> </a:t>
            </a:r>
            <a:r>
              <a:rPr lang="de-DE" sz="4000" dirty="0" smtClean="0"/>
              <a:t>Model </a:t>
            </a:r>
            <a:br>
              <a:rPr lang="de-DE" sz="4000" dirty="0" smtClean="0"/>
            </a:br>
            <a:r>
              <a:rPr lang="de-DE" sz="4000" dirty="0" err="1" smtClean="0"/>
              <a:t>and</a:t>
            </a:r>
            <a:r>
              <a:rPr lang="de-DE" sz="4000" dirty="0" smtClean="0"/>
              <a:t> </a:t>
            </a:r>
            <a:r>
              <a:rPr lang="de-DE" sz="4000" dirty="0" err="1" smtClean="0"/>
              <a:t>Markov</a:t>
            </a:r>
            <a:r>
              <a:rPr lang="de-DE" sz="4000" dirty="0" smtClean="0"/>
              <a:t> Chain</a:t>
            </a:r>
            <a:endParaRPr lang="en-US" sz="4000" dirty="0"/>
          </a:p>
        </p:txBody>
      </p:sp>
      <p:sp>
        <p:nvSpPr>
          <p:cNvPr id="3" name="Content Placeholder 2"/>
          <p:cNvSpPr>
            <a:spLocks noGrp="1"/>
          </p:cNvSpPr>
          <p:nvPr>
            <p:ph idx="1"/>
          </p:nvPr>
        </p:nvSpPr>
        <p:spPr/>
        <p:txBody>
          <a:bodyPr/>
          <a:lstStyle/>
          <a:p>
            <a:pPr marL="0" indent="0">
              <a:buNone/>
            </a:pPr>
            <a:r>
              <a:rPr lang="en-US" sz="2800" dirty="0" smtClean="0"/>
              <a:t>A </a:t>
            </a:r>
            <a:r>
              <a:rPr lang="en-US" sz="2800" b="1" dirty="0" smtClean="0"/>
              <a:t>Markov Model</a:t>
            </a:r>
            <a:r>
              <a:rPr lang="en-US" sz="2800" dirty="0" smtClean="0"/>
              <a:t> is a stochastic model that assumes the Markov property. </a:t>
            </a:r>
          </a:p>
          <a:p>
            <a:pPr marL="0" indent="0">
              <a:buNone/>
            </a:pPr>
            <a:r>
              <a:rPr lang="en-US" sz="2800" dirty="0" smtClean="0"/>
              <a:t>A </a:t>
            </a:r>
            <a:r>
              <a:rPr lang="en-US" sz="2800" b="1" dirty="0" smtClean="0"/>
              <a:t>Markov Chain</a:t>
            </a:r>
            <a:r>
              <a:rPr lang="en-US" sz="2800" dirty="0" smtClean="0"/>
              <a:t> is a random process that undergoes state transitions, at this obeying the Markov property: the following state is only dependent on the current state, not on earlier or future states.</a:t>
            </a:r>
          </a:p>
          <a:p>
            <a:pPr marL="0" indent="0">
              <a:buNone/>
            </a:pPr>
            <a:endParaRPr lang="en-US" sz="2800" dirty="0" smtClean="0"/>
          </a:p>
          <a:p>
            <a:pPr marL="0" indent="0">
              <a:buNone/>
            </a:pPr>
            <a:r>
              <a:rPr lang="en-US" sz="2800" dirty="0" smtClean="0"/>
              <a:t>N-gram models are a special case of Markov chains that can be modeled with weighted finite state automata. </a:t>
            </a:r>
            <a:endParaRPr lang="en-US" sz="28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220399465"/>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349250"/>
            <a:ext cx="6877050" cy="838200"/>
          </a:xfrm>
        </p:spPr>
        <p:txBody>
          <a:bodyPr/>
          <a:lstStyle/>
          <a:p>
            <a:pPr algn="l"/>
            <a:r>
              <a:rPr lang="en-US" dirty="0" smtClean="0"/>
              <a:t>WFSA as Markov Chain</a:t>
            </a:r>
            <a:endParaRPr lang="en-US" dirty="0"/>
          </a:p>
        </p:txBody>
      </p:sp>
      <p:sp>
        <p:nvSpPr>
          <p:cNvPr id="3" name="Content Placeholder 2"/>
          <p:cNvSpPr>
            <a:spLocks noGrp="1"/>
          </p:cNvSpPr>
          <p:nvPr>
            <p:ph idx="1"/>
          </p:nvPr>
        </p:nvSpPr>
        <p:spPr>
          <a:xfrm>
            <a:off x="250825" y="1676400"/>
            <a:ext cx="8640763" cy="4572000"/>
          </a:xfrm>
        </p:spPr>
        <p:txBody>
          <a:bodyPr/>
          <a:lstStyle/>
          <a:p>
            <a:pPr marL="0" indent="0">
              <a:buNone/>
            </a:pPr>
            <a:r>
              <a:rPr lang="en-US" sz="2200" dirty="0" smtClean="0"/>
              <a:t>A </a:t>
            </a:r>
            <a:r>
              <a:rPr lang="en-US" sz="2200" b="1" dirty="0" smtClean="0"/>
              <a:t>weighted finite state automaton</a:t>
            </a:r>
            <a:r>
              <a:rPr lang="en-US" sz="2200" dirty="0" smtClean="0"/>
              <a:t> W</a:t>
            </a:r>
            <a:r>
              <a:rPr lang="en-US" sz="2200" dirty="0" smtClean="0">
                <a:sym typeface="Symbol"/>
              </a:rPr>
              <a:t>FSA</a:t>
            </a:r>
            <a:r>
              <a:rPr lang="en-US" sz="2200" dirty="0">
                <a:sym typeface="Symbol"/>
              </a:rPr>
              <a:t>=(</a:t>
            </a:r>
            <a:r>
              <a:rPr lang="en-US" sz="2200" dirty="0" err="1" smtClean="0">
                <a:sym typeface="Symbol"/>
              </a:rPr>
              <a:t>Φ,</a:t>
            </a:r>
            <a:r>
              <a:rPr lang="en-US" sz="2200" dirty="0" err="1">
                <a:sym typeface="Symbol"/>
              </a:rPr>
              <a:t>δ,</a:t>
            </a:r>
            <a:r>
              <a:rPr lang="en-US" sz="2200" dirty="0" err="1" smtClean="0">
                <a:sym typeface="Symbol"/>
              </a:rPr>
              <a:t>S</a:t>
            </a:r>
            <a:r>
              <a:rPr lang="en-US" sz="2200" dirty="0" smtClean="0">
                <a:sym typeface="Symbol"/>
              </a:rPr>
              <a:t>) or WFSA=(</a:t>
            </a:r>
            <a:r>
              <a:rPr lang="en-US" sz="2200" dirty="0" err="1">
                <a:sym typeface="Symbol"/>
              </a:rPr>
              <a:t>Φ,δ</a:t>
            </a:r>
            <a:r>
              <a:rPr lang="en-US" sz="2200" dirty="0" err="1" smtClean="0">
                <a:sym typeface="Symbol"/>
              </a:rPr>
              <a:t>,Π</a:t>
            </a:r>
            <a:r>
              <a:rPr lang="en-US" sz="2200" dirty="0" smtClean="0">
                <a:sym typeface="Symbol"/>
              </a:rPr>
              <a:t>) </a:t>
            </a:r>
            <a:r>
              <a:rPr lang="en-US" sz="2200" dirty="0">
                <a:sym typeface="Symbol"/>
              </a:rPr>
              <a:t>consists of:</a:t>
            </a:r>
          </a:p>
          <a:p>
            <a:r>
              <a:rPr lang="en-US" sz="2200" dirty="0" smtClean="0">
                <a:sym typeface="Symbol"/>
              </a:rPr>
              <a:t>finite set </a:t>
            </a:r>
            <a:r>
              <a:rPr lang="en-US" sz="2200" dirty="0">
                <a:sym typeface="Symbol"/>
              </a:rPr>
              <a:t>of states </a:t>
            </a:r>
            <a:r>
              <a:rPr lang="en-US" sz="2200" dirty="0" err="1" smtClean="0">
                <a:sym typeface="Symbol"/>
              </a:rPr>
              <a:t>Φ</a:t>
            </a:r>
            <a:r>
              <a:rPr lang="en-US" sz="2200" dirty="0" smtClean="0">
                <a:sym typeface="Symbol"/>
              </a:rPr>
              <a:t> corresponding to symbols or sequences of symbols</a:t>
            </a:r>
            <a:endParaRPr lang="en-US" sz="2200" dirty="0">
              <a:sym typeface="Symbol"/>
            </a:endParaRPr>
          </a:p>
          <a:p>
            <a:r>
              <a:rPr lang="en-US" sz="2200" dirty="0" smtClean="0">
                <a:sym typeface="Symbol"/>
              </a:rPr>
              <a:t>transition function </a:t>
            </a:r>
            <a:r>
              <a:rPr lang="en-US" sz="2200" dirty="0" err="1" smtClean="0">
                <a:sym typeface="Symbol"/>
              </a:rPr>
              <a:t>δ</a:t>
            </a:r>
            <a:r>
              <a:rPr lang="en-US" sz="2200" dirty="0" smtClean="0">
                <a:sym typeface="Symbol"/>
              </a:rPr>
              <a:t>: </a:t>
            </a:r>
            <a:r>
              <a:rPr lang="en-US" sz="2200" dirty="0" err="1" smtClean="0">
                <a:sym typeface="Symbol"/>
              </a:rPr>
              <a:t>Φ</a:t>
            </a:r>
            <a:r>
              <a:rPr lang="en-US" sz="2200" dirty="0" smtClean="0">
                <a:sym typeface="Symbol"/>
              </a:rPr>
              <a:t>[0,1]</a:t>
            </a:r>
            <a:r>
              <a:rPr lang="en-US" sz="2200" dirty="0" smtClean="0">
                <a:latin typeface="Arial"/>
                <a:cs typeface="Arial"/>
                <a:sym typeface="Symbol"/>
              </a:rPr>
              <a:t>×</a:t>
            </a:r>
            <a:r>
              <a:rPr lang="en-US" sz="2200" dirty="0" smtClean="0">
                <a:sym typeface="Symbol"/>
              </a:rPr>
              <a:t>Φ  with weights w[0,1] and the sum of weights exiting one state must equal 1</a:t>
            </a:r>
          </a:p>
          <a:p>
            <a:r>
              <a:rPr lang="en-US" sz="2200" dirty="0" smtClean="0">
                <a:sym typeface="Symbol"/>
              </a:rPr>
              <a:t>one </a:t>
            </a:r>
            <a:r>
              <a:rPr lang="en-US" sz="2200" dirty="0">
                <a:sym typeface="Symbol"/>
              </a:rPr>
              <a:t>start state S</a:t>
            </a:r>
            <a:r>
              <a:rPr lang="en-US" sz="2200" dirty="0" smtClean="0">
                <a:sym typeface="Symbol"/>
              </a:rPr>
              <a:t>Φ OR an initial probability distribution </a:t>
            </a:r>
            <a:r>
              <a:rPr lang="en-US" sz="2200" dirty="0" err="1" smtClean="0">
                <a:sym typeface="Symbol"/>
              </a:rPr>
              <a:t>Π</a:t>
            </a:r>
            <a:r>
              <a:rPr lang="en-US" sz="2200" dirty="0" smtClean="0">
                <a:sym typeface="Symbol"/>
              </a:rPr>
              <a:t>:π</a:t>
            </a:r>
            <a:r>
              <a:rPr lang="de-DE" sz="2200" baseline="-25000" dirty="0" smtClean="0"/>
              <a:t>i</a:t>
            </a:r>
            <a:r>
              <a:rPr lang="de-DE" sz="2200" dirty="0"/>
              <a:t>=P(X</a:t>
            </a:r>
            <a:r>
              <a:rPr lang="de-DE" sz="2200" baseline="-25000" dirty="0"/>
              <a:t>1</a:t>
            </a:r>
            <a:r>
              <a:rPr lang="de-DE" sz="2200" dirty="0"/>
              <a:t>=s</a:t>
            </a:r>
            <a:r>
              <a:rPr lang="de-DE" sz="2200" baseline="-25000" dirty="0"/>
              <a:t>i</a:t>
            </a:r>
            <a:r>
              <a:rPr lang="de-DE" sz="2200" dirty="0" smtClean="0"/>
              <a:t>)</a:t>
            </a:r>
            <a:endParaRPr lang="en-US" sz="2200" dirty="0" smtClean="0">
              <a:sym typeface="Symbol"/>
            </a:endParaRPr>
          </a:p>
          <a:p>
            <a:r>
              <a:rPr lang="en-US" sz="2200" dirty="0" smtClean="0">
                <a:sym typeface="Symbol"/>
              </a:rPr>
              <a:t>all states are final </a:t>
            </a:r>
            <a:r>
              <a:rPr lang="en-US" sz="2200" dirty="0">
                <a:sym typeface="Symbol"/>
              </a:rPr>
              <a:t>states </a:t>
            </a:r>
            <a:endParaRPr lang="en-US" sz="2200" dirty="0" smtClean="0">
              <a:sym typeface="Symbol"/>
            </a:endParaRPr>
          </a:p>
          <a:p>
            <a:pPr marL="0" indent="0">
              <a:buNone/>
            </a:pPr>
            <a:endParaRPr lang="en-US" sz="2200" dirty="0"/>
          </a:p>
          <a:p>
            <a:pPr marL="0" indent="0">
              <a:buNone/>
            </a:pPr>
            <a:endParaRPr lang="en-US" sz="2200" dirty="0" smtClean="0"/>
          </a:p>
          <a:p>
            <a:pPr marL="0" indent="0">
              <a:buNone/>
            </a:pPr>
            <a:r>
              <a:rPr lang="en-US" sz="2200" dirty="0" smtClean="0"/>
              <a:t>Acceptance: determines probability of a sequence</a:t>
            </a:r>
          </a:p>
          <a:p>
            <a:pPr marL="0" indent="0">
              <a:buNone/>
            </a:pPr>
            <a:r>
              <a:rPr lang="en-US" sz="2200" dirty="0" smtClean="0"/>
              <a:t>Generation: generates a sequence according to transition weights</a:t>
            </a:r>
            <a:endParaRPr lang="en-US" sz="2200" dirty="0"/>
          </a:p>
          <a:p>
            <a:pPr marL="0" indent="0">
              <a:buNone/>
            </a:pPr>
            <a:r>
              <a:rPr lang="en-US" sz="2200" dirty="0" smtClean="0"/>
              <a:t> </a:t>
            </a:r>
            <a:endParaRPr lang="en-US" sz="22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63005940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171450"/>
            <a:ext cx="6877050" cy="838200"/>
          </a:xfrm>
        </p:spPr>
        <p:txBody>
          <a:bodyPr/>
          <a:lstStyle/>
          <a:p>
            <a:pPr algn="l"/>
            <a:r>
              <a:rPr lang="en-US" sz="4000" dirty="0" smtClean="0"/>
              <a:t>Example of a Markov </a:t>
            </a:r>
            <a:br>
              <a:rPr lang="en-US" sz="4000" dirty="0" smtClean="0"/>
            </a:br>
            <a:r>
              <a:rPr lang="en-US" sz="4000" dirty="0" smtClean="0"/>
              <a:t>  Chain with horizon 1</a:t>
            </a:r>
            <a:endParaRPr lang="en-US" sz="4000" dirty="0"/>
          </a:p>
        </p:txBody>
      </p:sp>
      <p:sp>
        <p:nvSpPr>
          <p:cNvPr id="3" name="Content Placeholder 2"/>
          <p:cNvSpPr>
            <a:spLocks noGrp="1"/>
          </p:cNvSpPr>
          <p:nvPr>
            <p:ph idx="1"/>
          </p:nvPr>
        </p:nvSpPr>
        <p:spPr>
          <a:xfrm>
            <a:off x="250825" y="5943600"/>
            <a:ext cx="8640763" cy="438150"/>
          </a:xfrm>
        </p:spPr>
        <p:txBody>
          <a:bodyPr/>
          <a:lstStyle/>
          <a:p>
            <a:pPr marL="0" indent="0">
              <a:buNone/>
            </a:pPr>
            <a:r>
              <a:rPr lang="en-US" sz="2400" dirty="0" smtClean="0"/>
              <a:t>this is equivalent to a bigram model</a:t>
            </a:r>
            <a:endParaRPr lang="en-US" sz="2400" dirty="0"/>
          </a:p>
        </p:txBody>
      </p:sp>
      <p:grpSp>
        <p:nvGrpSpPr>
          <p:cNvPr id="5" name="Group 87"/>
          <p:cNvGrpSpPr>
            <a:grpSpLocks/>
          </p:cNvGrpSpPr>
          <p:nvPr/>
        </p:nvGrpSpPr>
        <p:grpSpPr bwMode="auto">
          <a:xfrm>
            <a:off x="838200" y="3886201"/>
            <a:ext cx="6218238" cy="2150969"/>
            <a:chOff x="1306" y="2702"/>
            <a:chExt cx="3416" cy="1440"/>
          </a:xfrm>
        </p:grpSpPr>
        <p:sp>
          <p:nvSpPr>
            <p:cNvPr id="6" name="Oval 66"/>
            <p:cNvSpPr>
              <a:spLocks noChangeArrowheads="1"/>
            </p:cNvSpPr>
            <p:nvPr/>
          </p:nvSpPr>
          <p:spPr bwMode="auto">
            <a:xfrm>
              <a:off x="2506" y="2998"/>
              <a:ext cx="912" cy="288"/>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de-DE" sz="1800" dirty="0" err="1" smtClean="0">
                  <a:latin typeface="Courier"/>
                  <a:cs typeface="Courier"/>
                </a:rPr>
                <a:t>we</a:t>
              </a:r>
              <a:endParaRPr lang="de-DE" sz="1800" dirty="0">
                <a:latin typeface="Courier"/>
                <a:cs typeface="Courier"/>
              </a:endParaRPr>
            </a:p>
          </p:txBody>
        </p:sp>
        <p:sp>
          <p:nvSpPr>
            <p:cNvPr id="7" name="Oval 67"/>
            <p:cNvSpPr>
              <a:spLocks noChangeArrowheads="1"/>
            </p:cNvSpPr>
            <p:nvPr/>
          </p:nvSpPr>
          <p:spPr bwMode="auto">
            <a:xfrm>
              <a:off x="1690" y="3718"/>
              <a:ext cx="912" cy="288"/>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de-DE" sz="1800" dirty="0" err="1" smtClean="0">
                  <a:latin typeface="Courier"/>
                  <a:cs typeface="Courier"/>
                </a:rPr>
                <a:t>have</a:t>
              </a:r>
              <a:endParaRPr lang="de-DE" sz="1800" dirty="0">
                <a:latin typeface="Courier"/>
                <a:cs typeface="Courier"/>
              </a:endParaRPr>
            </a:p>
          </p:txBody>
        </p:sp>
        <p:sp>
          <p:nvSpPr>
            <p:cNvPr id="8" name="Oval 68"/>
            <p:cNvSpPr>
              <a:spLocks noChangeArrowheads="1"/>
            </p:cNvSpPr>
            <p:nvPr/>
          </p:nvSpPr>
          <p:spPr bwMode="auto">
            <a:xfrm>
              <a:off x="3466" y="3622"/>
              <a:ext cx="912" cy="288"/>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de-DE" sz="1800" dirty="0" err="1" smtClean="0">
                  <a:latin typeface="Courier"/>
                  <a:cs typeface="Courier"/>
                </a:rPr>
                <a:t>won</a:t>
              </a:r>
              <a:endParaRPr lang="de-DE" sz="1800" dirty="0">
                <a:latin typeface="Courier"/>
                <a:cs typeface="Courier"/>
              </a:endParaRPr>
            </a:p>
          </p:txBody>
        </p:sp>
        <p:sp>
          <p:nvSpPr>
            <p:cNvPr id="9" name="Line 69"/>
            <p:cNvSpPr>
              <a:spLocks noChangeShapeType="1"/>
            </p:cNvSpPr>
            <p:nvPr/>
          </p:nvSpPr>
          <p:spPr bwMode="auto">
            <a:xfrm flipV="1">
              <a:off x="1882" y="3190"/>
              <a:ext cx="576" cy="57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0" name="Line 70"/>
            <p:cNvSpPr>
              <a:spLocks noChangeShapeType="1"/>
            </p:cNvSpPr>
            <p:nvPr/>
          </p:nvSpPr>
          <p:spPr bwMode="auto">
            <a:xfrm flipH="1">
              <a:off x="2218" y="3286"/>
              <a:ext cx="384" cy="384"/>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1" name="Line 71"/>
            <p:cNvSpPr>
              <a:spLocks noChangeShapeType="1"/>
            </p:cNvSpPr>
            <p:nvPr/>
          </p:nvSpPr>
          <p:spPr bwMode="auto">
            <a:xfrm>
              <a:off x="3514" y="3190"/>
              <a:ext cx="576" cy="384"/>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2" name="Line 72"/>
            <p:cNvSpPr>
              <a:spLocks noChangeShapeType="1"/>
            </p:cNvSpPr>
            <p:nvPr/>
          </p:nvSpPr>
          <p:spPr bwMode="auto">
            <a:xfrm flipH="1" flipV="1">
              <a:off x="3312" y="3264"/>
              <a:ext cx="384" cy="336"/>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3" name="Line 73"/>
            <p:cNvSpPr>
              <a:spLocks noChangeShapeType="1"/>
            </p:cNvSpPr>
            <p:nvPr/>
          </p:nvSpPr>
          <p:spPr bwMode="auto">
            <a:xfrm flipV="1">
              <a:off x="2554" y="3744"/>
              <a:ext cx="902" cy="22"/>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4" name="Line 74"/>
            <p:cNvSpPr>
              <a:spLocks noChangeShapeType="1"/>
            </p:cNvSpPr>
            <p:nvPr/>
          </p:nvSpPr>
          <p:spPr bwMode="auto">
            <a:xfrm flipH="1">
              <a:off x="2650" y="3862"/>
              <a:ext cx="816" cy="48"/>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5" name="Freeform 75"/>
            <p:cNvSpPr>
              <a:spLocks/>
            </p:cNvSpPr>
            <p:nvPr/>
          </p:nvSpPr>
          <p:spPr bwMode="auto">
            <a:xfrm>
              <a:off x="1394" y="3614"/>
              <a:ext cx="344" cy="472"/>
            </a:xfrm>
            <a:custGeom>
              <a:avLst/>
              <a:gdLst>
                <a:gd name="T0" fmla="*/ 344 w 344"/>
                <a:gd name="T1" fmla="*/ 104 h 472"/>
                <a:gd name="T2" fmla="*/ 200 w 344"/>
                <a:gd name="T3" fmla="*/ 8 h 472"/>
                <a:gd name="T4" fmla="*/ 8 w 344"/>
                <a:gd name="T5" fmla="*/ 152 h 472"/>
                <a:gd name="T6" fmla="*/ 152 w 344"/>
                <a:gd name="T7" fmla="*/ 440 h 472"/>
                <a:gd name="T8" fmla="*/ 296 w 344"/>
                <a:gd name="T9" fmla="*/ 344 h 472"/>
              </a:gdLst>
              <a:ahLst/>
              <a:cxnLst>
                <a:cxn ang="0">
                  <a:pos x="T0" y="T1"/>
                </a:cxn>
                <a:cxn ang="0">
                  <a:pos x="T2" y="T3"/>
                </a:cxn>
                <a:cxn ang="0">
                  <a:pos x="T4" y="T5"/>
                </a:cxn>
                <a:cxn ang="0">
                  <a:pos x="T6" y="T7"/>
                </a:cxn>
                <a:cxn ang="0">
                  <a:pos x="T8" y="T9"/>
                </a:cxn>
              </a:cxnLst>
              <a:rect l="0" t="0" r="r" b="b"/>
              <a:pathLst>
                <a:path w="344" h="472">
                  <a:moveTo>
                    <a:pt x="344" y="104"/>
                  </a:moveTo>
                  <a:cubicBezTo>
                    <a:pt x="300" y="52"/>
                    <a:pt x="256" y="0"/>
                    <a:pt x="200" y="8"/>
                  </a:cubicBezTo>
                  <a:cubicBezTo>
                    <a:pt x="144" y="16"/>
                    <a:pt x="16" y="80"/>
                    <a:pt x="8" y="152"/>
                  </a:cubicBezTo>
                  <a:cubicBezTo>
                    <a:pt x="0" y="224"/>
                    <a:pt x="104" y="408"/>
                    <a:pt x="152" y="440"/>
                  </a:cubicBezTo>
                  <a:cubicBezTo>
                    <a:pt x="200" y="472"/>
                    <a:pt x="272" y="360"/>
                    <a:pt x="296" y="344"/>
                  </a:cubicBezTo>
                </a:path>
              </a:pathLst>
            </a:custGeom>
            <a:noFill/>
            <a:ln w="9525">
              <a:solidFill>
                <a:schemeClr val="tx1"/>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6" name="Freeform 76"/>
            <p:cNvSpPr>
              <a:spLocks/>
            </p:cNvSpPr>
            <p:nvPr/>
          </p:nvSpPr>
          <p:spPr bwMode="auto">
            <a:xfrm>
              <a:off x="2762" y="2702"/>
              <a:ext cx="528" cy="248"/>
            </a:xfrm>
            <a:custGeom>
              <a:avLst/>
              <a:gdLst>
                <a:gd name="T0" fmla="*/ 416 w 528"/>
                <a:gd name="T1" fmla="*/ 248 h 248"/>
                <a:gd name="T2" fmla="*/ 512 w 528"/>
                <a:gd name="T3" fmla="*/ 152 h 248"/>
                <a:gd name="T4" fmla="*/ 320 w 528"/>
                <a:gd name="T5" fmla="*/ 8 h 248"/>
                <a:gd name="T6" fmla="*/ 32 w 528"/>
                <a:gd name="T7" fmla="*/ 104 h 248"/>
                <a:gd name="T8" fmla="*/ 128 w 528"/>
                <a:gd name="T9" fmla="*/ 248 h 248"/>
              </a:gdLst>
              <a:ahLst/>
              <a:cxnLst>
                <a:cxn ang="0">
                  <a:pos x="T0" y="T1"/>
                </a:cxn>
                <a:cxn ang="0">
                  <a:pos x="T2" y="T3"/>
                </a:cxn>
                <a:cxn ang="0">
                  <a:pos x="T4" y="T5"/>
                </a:cxn>
                <a:cxn ang="0">
                  <a:pos x="T6" y="T7"/>
                </a:cxn>
                <a:cxn ang="0">
                  <a:pos x="T8" y="T9"/>
                </a:cxn>
              </a:cxnLst>
              <a:rect l="0" t="0" r="r" b="b"/>
              <a:pathLst>
                <a:path w="528" h="248">
                  <a:moveTo>
                    <a:pt x="416" y="248"/>
                  </a:moveTo>
                  <a:cubicBezTo>
                    <a:pt x="472" y="220"/>
                    <a:pt x="528" y="192"/>
                    <a:pt x="512" y="152"/>
                  </a:cubicBezTo>
                  <a:cubicBezTo>
                    <a:pt x="496" y="112"/>
                    <a:pt x="400" y="16"/>
                    <a:pt x="320" y="8"/>
                  </a:cubicBezTo>
                  <a:cubicBezTo>
                    <a:pt x="240" y="0"/>
                    <a:pt x="64" y="64"/>
                    <a:pt x="32" y="104"/>
                  </a:cubicBezTo>
                  <a:cubicBezTo>
                    <a:pt x="0" y="144"/>
                    <a:pt x="64" y="196"/>
                    <a:pt x="128" y="248"/>
                  </a:cubicBezTo>
                </a:path>
              </a:pathLst>
            </a:custGeom>
            <a:noFill/>
            <a:ln w="9525">
              <a:solidFill>
                <a:schemeClr val="tx1"/>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7" name="Freeform 77"/>
            <p:cNvSpPr>
              <a:spLocks/>
            </p:cNvSpPr>
            <p:nvPr/>
          </p:nvSpPr>
          <p:spPr bwMode="auto">
            <a:xfrm>
              <a:off x="4426" y="3606"/>
              <a:ext cx="296" cy="408"/>
            </a:xfrm>
            <a:custGeom>
              <a:avLst/>
              <a:gdLst>
                <a:gd name="T0" fmla="*/ 0 w 296"/>
                <a:gd name="T1" fmla="*/ 256 h 408"/>
                <a:gd name="T2" fmla="*/ 144 w 296"/>
                <a:gd name="T3" fmla="*/ 400 h 408"/>
                <a:gd name="T4" fmla="*/ 288 w 296"/>
                <a:gd name="T5" fmla="*/ 208 h 408"/>
                <a:gd name="T6" fmla="*/ 192 w 296"/>
                <a:gd name="T7" fmla="*/ 16 h 408"/>
                <a:gd name="T8" fmla="*/ 0 w 296"/>
                <a:gd name="T9" fmla="*/ 112 h 408"/>
              </a:gdLst>
              <a:ahLst/>
              <a:cxnLst>
                <a:cxn ang="0">
                  <a:pos x="T0" y="T1"/>
                </a:cxn>
                <a:cxn ang="0">
                  <a:pos x="T2" y="T3"/>
                </a:cxn>
                <a:cxn ang="0">
                  <a:pos x="T4" y="T5"/>
                </a:cxn>
                <a:cxn ang="0">
                  <a:pos x="T6" y="T7"/>
                </a:cxn>
                <a:cxn ang="0">
                  <a:pos x="T8" y="T9"/>
                </a:cxn>
              </a:cxnLst>
              <a:rect l="0" t="0" r="r" b="b"/>
              <a:pathLst>
                <a:path w="296" h="408">
                  <a:moveTo>
                    <a:pt x="0" y="256"/>
                  </a:moveTo>
                  <a:cubicBezTo>
                    <a:pt x="48" y="332"/>
                    <a:pt x="96" y="408"/>
                    <a:pt x="144" y="400"/>
                  </a:cubicBezTo>
                  <a:cubicBezTo>
                    <a:pt x="192" y="392"/>
                    <a:pt x="280" y="272"/>
                    <a:pt x="288" y="208"/>
                  </a:cubicBezTo>
                  <a:cubicBezTo>
                    <a:pt x="296" y="144"/>
                    <a:pt x="240" y="32"/>
                    <a:pt x="192" y="16"/>
                  </a:cubicBezTo>
                  <a:cubicBezTo>
                    <a:pt x="144" y="0"/>
                    <a:pt x="72" y="56"/>
                    <a:pt x="0" y="112"/>
                  </a:cubicBezTo>
                </a:path>
              </a:pathLst>
            </a:custGeom>
            <a:noFill/>
            <a:ln w="9525">
              <a:solidFill>
                <a:schemeClr val="tx1"/>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8" name="Text Box 78"/>
            <p:cNvSpPr txBox="1">
              <a:spLocks noChangeArrowheads="1"/>
            </p:cNvSpPr>
            <p:nvPr/>
          </p:nvSpPr>
          <p:spPr bwMode="auto">
            <a:xfrm>
              <a:off x="2842" y="2717"/>
              <a:ext cx="278"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dirty="0" smtClean="0"/>
                <a:t>0.1</a:t>
              </a:r>
              <a:endParaRPr lang="de-DE" sz="1800" dirty="0"/>
            </a:p>
          </p:txBody>
        </p:sp>
        <p:sp>
          <p:nvSpPr>
            <p:cNvPr id="19" name="Text Box 79"/>
            <p:cNvSpPr txBox="1">
              <a:spLocks noChangeArrowheads="1"/>
            </p:cNvSpPr>
            <p:nvPr/>
          </p:nvSpPr>
          <p:spPr bwMode="auto">
            <a:xfrm>
              <a:off x="1306" y="3725"/>
              <a:ext cx="348"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dirty="0" smtClean="0"/>
                <a:t>0.05</a:t>
              </a:r>
              <a:endParaRPr lang="de-DE" sz="1800" dirty="0"/>
            </a:p>
          </p:txBody>
        </p:sp>
        <p:sp>
          <p:nvSpPr>
            <p:cNvPr id="20" name="Text Box 80"/>
            <p:cNvSpPr txBox="1">
              <a:spLocks noChangeArrowheads="1"/>
            </p:cNvSpPr>
            <p:nvPr/>
          </p:nvSpPr>
          <p:spPr bwMode="auto">
            <a:xfrm>
              <a:off x="4426" y="3725"/>
              <a:ext cx="278"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dirty="0" smtClean="0"/>
                <a:t>0.1</a:t>
              </a:r>
              <a:endParaRPr lang="de-DE" sz="1800" dirty="0"/>
            </a:p>
          </p:txBody>
        </p:sp>
        <p:sp>
          <p:nvSpPr>
            <p:cNvPr id="21" name="Text Box 81"/>
            <p:cNvSpPr txBox="1">
              <a:spLocks noChangeArrowheads="1"/>
            </p:cNvSpPr>
            <p:nvPr/>
          </p:nvSpPr>
          <p:spPr bwMode="auto">
            <a:xfrm>
              <a:off x="2016" y="3223"/>
              <a:ext cx="278"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dirty="0" smtClean="0"/>
                <a:t>0.5</a:t>
              </a:r>
              <a:endParaRPr lang="de-DE" sz="1800" dirty="0"/>
            </a:p>
          </p:txBody>
        </p:sp>
        <p:sp>
          <p:nvSpPr>
            <p:cNvPr id="22" name="Text Box 82"/>
            <p:cNvSpPr txBox="1">
              <a:spLocks noChangeArrowheads="1"/>
            </p:cNvSpPr>
            <p:nvPr/>
          </p:nvSpPr>
          <p:spPr bwMode="auto">
            <a:xfrm>
              <a:off x="2448" y="3369"/>
              <a:ext cx="348"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dirty="0" smtClean="0"/>
                <a:t>0.75</a:t>
              </a:r>
              <a:endParaRPr lang="de-DE" sz="1800" dirty="0"/>
            </a:p>
          </p:txBody>
        </p:sp>
        <p:sp>
          <p:nvSpPr>
            <p:cNvPr id="23" name="Text Box 83"/>
            <p:cNvSpPr txBox="1">
              <a:spLocks noChangeArrowheads="1"/>
            </p:cNvSpPr>
            <p:nvPr/>
          </p:nvSpPr>
          <p:spPr bwMode="auto">
            <a:xfrm>
              <a:off x="3696" y="3127"/>
              <a:ext cx="348"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dirty="0" smtClean="0"/>
                <a:t>0.15</a:t>
              </a:r>
              <a:endParaRPr lang="de-DE" sz="1800" dirty="0"/>
            </a:p>
          </p:txBody>
        </p:sp>
        <p:sp>
          <p:nvSpPr>
            <p:cNvPr id="24" name="Text Box 84"/>
            <p:cNvSpPr txBox="1">
              <a:spLocks noChangeArrowheads="1"/>
            </p:cNvSpPr>
            <p:nvPr/>
          </p:nvSpPr>
          <p:spPr bwMode="auto">
            <a:xfrm>
              <a:off x="3169" y="3369"/>
              <a:ext cx="278"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dirty="0" smtClean="0"/>
                <a:t>0.2</a:t>
              </a:r>
              <a:endParaRPr lang="de-DE" sz="1800" dirty="0"/>
            </a:p>
          </p:txBody>
        </p:sp>
        <p:sp>
          <p:nvSpPr>
            <p:cNvPr id="25" name="Text Box 85"/>
            <p:cNvSpPr txBox="1">
              <a:spLocks noChangeArrowheads="1"/>
            </p:cNvSpPr>
            <p:nvPr/>
          </p:nvSpPr>
          <p:spPr bwMode="auto">
            <a:xfrm>
              <a:off x="2746" y="3582"/>
              <a:ext cx="348"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dirty="0" smtClean="0"/>
                <a:t>0.45</a:t>
              </a:r>
              <a:endParaRPr lang="de-DE" sz="1800" dirty="0"/>
            </a:p>
          </p:txBody>
        </p:sp>
        <p:sp>
          <p:nvSpPr>
            <p:cNvPr id="26" name="Text Box 86"/>
            <p:cNvSpPr txBox="1">
              <a:spLocks noChangeArrowheads="1"/>
            </p:cNvSpPr>
            <p:nvPr/>
          </p:nvSpPr>
          <p:spPr bwMode="auto">
            <a:xfrm>
              <a:off x="2977" y="3895"/>
              <a:ext cx="278" cy="2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dirty="0" smtClean="0"/>
                <a:t>0.7</a:t>
              </a:r>
              <a:endParaRPr lang="de-DE" sz="1800" dirty="0"/>
            </a:p>
          </p:txBody>
        </p:sp>
      </p:grpSp>
      <p:sp>
        <p:nvSpPr>
          <p:cNvPr id="27" name="Oval 112"/>
          <p:cNvSpPr>
            <a:spLocks noChangeArrowheads="1"/>
          </p:cNvSpPr>
          <p:nvPr/>
        </p:nvSpPr>
        <p:spPr bwMode="auto">
          <a:xfrm>
            <a:off x="7086600" y="4267200"/>
            <a:ext cx="533400" cy="457200"/>
          </a:xfrm>
          <a:prstGeom prst="ellipse">
            <a:avLst/>
          </a:prstGeom>
          <a:noFill/>
          <a:ln w="9525">
            <a:solidFill>
              <a:schemeClr val="bg2"/>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de-DE" sz="1800">
                <a:solidFill>
                  <a:schemeClr val="bg2"/>
                </a:solidFill>
              </a:rPr>
              <a:t>Start</a:t>
            </a:r>
          </a:p>
        </p:txBody>
      </p:sp>
      <p:sp>
        <p:nvSpPr>
          <p:cNvPr id="28" name="Line 113"/>
          <p:cNvSpPr>
            <a:spLocks noChangeShapeType="1"/>
          </p:cNvSpPr>
          <p:nvPr/>
        </p:nvSpPr>
        <p:spPr bwMode="auto">
          <a:xfrm flipH="1">
            <a:off x="4648200" y="4419600"/>
            <a:ext cx="2438400" cy="0"/>
          </a:xfrm>
          <a:prstGeom prst="line">
            <a:avLst/>
          </a:prstGeom>
          <a:noFill/>
          <a:ln w="9525">
            <a:solidFill>
              <a:schemeClr val="bg2"/>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29" name="Line 114"/>
          <p:cNvSpPr>
            <a:spLocks noChangeShapeType="1"/>
          </p:cNvSpPr>
          <p:nvPr/>
        </p:nvSpPr>
        <p:spPr bwMode="auto">
          <a:xfrm flipH="1">
            <a:off x="6172200" y="4724400"/>
            <a:ext cx="990600" cy="533400"/>
          </a:xfrm>
          <a:prstGeom prst="line">
            <a:avLst/>
          </a:prstGeom>
          <a:noFill/>
          <a:ln w="9525">
            <a:solidFill>
              <a:schemeClr val="bg2"/>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0" name="Line 115"/>
          <p:cNvSpPr>
            <a:spLocks noChangeShapeType="1"/>
          </p:cNvSpPr>
          <p:nvPr/>
        </p:nvSpPr>
        <p:spPr bwMode="auto">
          <a:xfrm flipH="1">
            <a:off x="2971800" y="4648200"/>
            <a:ext cx="4191000" cy="838200"/>
          </a:xfrm>
          <a:prstGeom prst="line">
            <a:avLst/>
          </a:prstGeom>
          <a:noFill/>
          <a:ln w="9525">
            <a:solidFill>
              <a:schemeClr val="bg2"/>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31" name="Text Box 116"/>
          <p:cNvSpPr txBox="1">
            <a:spLocks noChangeArrowheads="1"/>
          </p:cNvSpPr>
          <p:nvPr/>
        </p:nvSpPr>
        <p:spPr bwMode="auto">
          <a:xfrm>
            <a:off x="6384925" y="4100513"/>
            <a:ext cx="53975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600">
                <a:solidFill>
                  <a:schemeClr val="bg2"/>
                </a:solidFill>
              </a:rPr>
              <a:t>0,55</a:t>
            </a:r>
          </a:p>
        </p:txBody>
      </p:sp>
      <p:sp>
        <p:nvSpPr>
          <p:cNvPr id="32" name="Text Box 117"/>
          <p:cNvSpPr txBox="1">
            <a:spLocks noChangeArrowheads="1"/>
          </p:cNvSpPr>
          <p:nvPr/>
        </p:nvSpPr>
        <p:spPr bwMode="auto">
          <a:xfrm>
            <a:off x="6400800" y="4572000"/>
            <a:ext cx="43815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600">
                <a:solidFill>
                  <a:schemeClr val="bg2"/>
                </a:solidFill>
              </a:rPr>
              <a:t>0,3</a:t>
            </a:r>
          </a:p>
        </p:txBody>
      </p:sp>
      <p:sp>
        <p:nvSpPr>
          <p:cNvPr id="33" name="Text Box 118"/>
          <p:cNvSpPr txBox="1">
            <a:spLocks noChangeArrowheads="1"/>
          </p:cNvSpPr>
          <p:nvPr/>
        </p:nvSpPr>
        <p:spPr bwMode="auto">
          <a:xfrm>
            <a:off x="6781800" y="4876800"/>
            <a:ext cx="53975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600">
                <a:solidFill>
                  <a:schemeClr val="bg2"/>
                </a:solidFill>
              </a:rPr>
              <a:t>0,15</a:t>
            </a:r>
          </a:p>
        </p:txBody>
      </p:sp>
      <p:graphicFrame>
        <p:nvGraphicFramePr>
          <p:cNvPr id="34" name="Group 45"/>
          <p:cNvGraphicFramePr>
            <a:graphicFrameLocks noGrp="1"/>
          </p:cNvGraphicFramePr>
          <p:nvPr>
            <p:extLst>
              <p:ext uri="{D42A27DB-BD31-4B8C-83A1-F6EECF244321}">
                <p14:modId xmlns:p14="http://schemas.microsoft.com/office/powerpoint/2010/main" val="3150364216"/>
              </p:ext>
            </p:extLst>
          </p:nvPr>
        </p:nvGraphicFramePr>
        <p:xfrm>
          <a:off x="533400" y="1981200"/>
          <a:ext cx="4267200" cy="1752600"/>
        </p:xfrm>
        <a:graphic>
          <a:graphicData uri="http://schemas.openxmlformats.org/drawingml/2006/table">
            <a:tbl>
              <a:tblPr/>
              <a:tblGrid>
                <a:gridCol w="1238250"/>
                <a:gridCol w="819150"/>
                <a:gridCol w="990600"/>
                <a:gridCol w="1219200"/>
              </a:tblGrid>
              <a:tr h="43815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de-DE" sz="1600" b="0" i="1" u="none" strike="noStrike" cap="none" normalizeH="0" baseline="0" dirty="0" err="1" smtClean="0">
                          <a:ln>
                            <a:noFill/>
                          </a:ln>
                          <a:solidFill>
                            <a:schemeClr val="tx1"/>
                          </a:solidFill>
                          <a:effectLst/>
                          <a:latin typeface="Arial" charset="0"/>
                          <a:ea typeface="ＭＳ Ｐゴシック" charset="0"/>
                        </a:rPr>
                        <a:t>δ</a:t>
                      </a:r>
                      <a:endParaRPr kumimoji="0" lang="de-DE" sz="1600" b="0" i="1" u="none" strike="noStrike" cap="none" normalizeH="0" baseline="0" dirty="0">
                        <a:ln>
                          <a:noFill/>
                        </a:ln>
                        <a:solidFill>
                          <a:schemeClr val="tx1"/>
                        </a:solidFill>
                        <a:effectLst/>
                        <a:latin typeface="Arial" charset="0"/>
                        <a:ea typeface="ＭＳ Ｐゴシック"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err="1" smtClean="0">
                          <a:ln>
                            <a:noFill/>
                          </a:ln>
                          <a:solidFill>
                            <a:schemeClr val="tx1"/>
                          </a:solidFill>
                          <a:effectLst/>
                          <a:latin typeface="Courier"/>
                          <a:ea typeface="ＭＳ Ｐゴシック" charset="0"/>
                          <a:cs typeface="Courier"/>
                        </a:rPr>
                        <a:t>we</a:t>
                      </a:r>
                      <a:endParaRPr kumimoji="0" lang="de-DE" sz="1600" b="0" i="0" u="none" strike="noStrike" cap="none" normalizeH="0" baseline="0" dirty="0">
                        <a:ln>
                          <a:noFill/>
                        </a:ln>
                        <a:solidFill>
                          <a:schemeClr val="tx1"/>
                        </a:solidFill>
                        <a:effectLst/>
                        <a:latin typeface="Courier"/>
                        <a:ea typeface="ＭＳ Ｐゴシック" charset="0"/>
                        <a:cs typeface="Courier"/>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err="1" smtClean="0">
                          <a:ln>
                            <a:noFill/>
                          </a:ln>
                          <a:solidFill>
                            <a:schemeClr val="tx1"/>
                          </a:solidFill>
                          <a:effectLst/>
                          <a:latin typeface="Courier"/>
                          <a:ea typeface="ＭＳ Ｐゴシック" charset="0"/>
                          <a:cs typeface="Courier"/>
                        </a:rPr>
                        <a:t>have</a:t>
                      </a:r>
                      <a:endParaRPr kumimoji="0" lang="de-DE" sz="1600" b="0" i="0" u="none" strike="noStrike" cap="none" normalizeH="0" baseline="0" dirty="0">
                        <a:ln>
                          <a:noFill/>
                        </a:ln>
                        <a:solidFill>
                          <a:schemeClr val="tx1"/>
                        </a:solidFill>
                        <a:effectLst/>
                        <a:latin typeface="Courier"/>
                        <a:ea typeface="ＭＳ Ｐゴシック" charset="0"/>
                        <a:cs typeface="Courier"/>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err="1" smtClean="0">
                          <a:ln>
                            <a:noFill/>
                          </a:ln>
                          <a:solidFill>
                            <a:schemeClr val="tx1"/>
                          </a:solidFill>
                          <a:effectLst/>
                          <a:latin typeface="Courier"/>
                          <a:ea typeface="ＭＳ Ｐゴシック" charset="0"/>
                          <a:cs typeface="Courier"/>
                        </a:rPr>
                        <a:t>won</a:t>
                      </a:r>
                      <a:endParaRPr kumimoji="0" lang="de-DE" sz="1600" b="0" i="0" u="none" strike="noStrike" cap="none" normalizeH="0" baseline="0" dirty="0">
                        <a:ln>
                          <a:noFill/>
                        </a:ln>
                        <a:solidFill>
                          <a:schemeClr val="tx1"/>
                        </a:solidFill>
                        <a:effectLst/>
                        <a:latin typeface="Courier"/>
                        <a:ea typeface="ＭＳ Ｐゴシック" charset="0"/>
                        <a:cs typeface="Courier"/>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3815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err="1" smtClean="0">
                          <a:ln>
                            <a:noFill/>
                          </a:ln>
                          <a:solidFill>
                            <a:schemeClr val="tx1"/>
                          </a:solidFill>
                          <a:effectLst/>
                          <a:latin typeface="Courier"/>
                          <a:ea typeface="ＭＳ Ｐゴシック" charset="0"/>
                          <a:cs typeface="Courier"/>
                        </a:rPr>
                        <a:t>we</a:t>
                      </a:r>
                      <a:endParaRPr kumimoji="0" lang="de-DE" sz="1600" b="0" i="0" u="none" strike="noStrike" cap="none" normalizeH="0" baseline="0" dirty="0">
                        <a:ln>
                          <a:noFill/>
                        </a:ln>
                        <a:solidFill>
                          <a:schemeClr val="tx1"/>
                        </a:solidFill>
                        <a:effectLst/>
                        <a:latin typeface="Courier"/>
                        <a:ea typeface="ＭＳ Ｐゴシック" charset="0"/>
                        <a:cs typeface="Courier"/>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smtClean="0">
                          <a:ln>
                            <a:noFill/>
                          </a:ln>
                          <a:solidFill>
                            <a:schemeClr val="tx1"/>
                          </a:solidFill>
                          <a:effectLst/>
                          <a:latin typeface="Arial" charset="0"/>
                          <a:ea typeface="ＭＳ Ｐゴシック" charset="0"/>
                        </a:rPr>
                        <a:t>0.1</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smtClean="0">
                          <a:ln>
                            <a:noFill/>
                          </a:ln>
                          <a:solidFill>
                            <a:schemeClr val="tx1"/>
                          </a:solidFill>
                          <a:effectLst/>
                          <a:latin typeface="Arial" charset="0"/>
                          <a:ea typeface="ＭＳ Ｐゴシック" charset="0"/>
                        </a:rPr>
                        <a:t>0.75</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smtClean="0">
                          <a:ln>
                            <a:noFill/>
                          </a:ln>
                          <a:solidFill>
                            <a:schemeClr val="tx1"/>
                          </a:solidFill>
                          <a:effectLst/>
                          <a:latin typeface="Arial" charset="0"/>
                          <a:ea typeface="ＭＳ Ｐゴシック" charset="0"/>
                        </a:rPr>
                        <a:t>0.15</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3815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err="1" smtClean="0">
                          <a:ln>
                            <a:noFill/>
                          </a:ln>
                          <a:solidFill>
                            <a:schemeClr val="tx1"/>
                          </a:solidFill>
                          <a:effectLst/>
                          <a:latin typeface="Courier"/>
                          <a:ea typeface="ＭＳ Ｐゴシック" charset="0"/>
                          <a:cs typeface="Courier"/>
                        </a:rPr>
                        <a:t>have</a:t>
                      </a:r>
                      <a:endParaRPr kumimoji="0" lang="de-DE" sz="1600" b="0" i="0" u="none" strike="noStrike" cap="none" normalizeH="0" baseline="0" dirty="0">
                        <a:ln>
                          <a:noFill/>
                        </a:ln>
                        <a:solidFill>
                          <a:schemeClr val="tx1"/>
                        </a:solidFill>
                        <a:effectLst/>
                        <a:latin typeface="Courier"/>
                        <a:ea typeface="ＭＳ Ｐゴシック" charset="0"/>
                        <a:cs typeface="Courier"/>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smtClean="0">
                          <a:ln>
                            <a:noFill/>
                          </a:ln>
                          <a:solidFill>
                            <a:schemeClr val="tx1"/>
                          </a:solidFill>
                          <a:effectLst/>
                          <a:latin typeface="Arial" charset="0"/>
                          <a:ea typeface="ＭＳ Ｐゴシック" charset="0"/>
                        </a:rPr>
                        <a:t>0.5</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smtClean="0">
                          <a:ln>
                            <a:noFill/>
                          </a:ln>
                          <a:solidFill>
                            <a:schemeClr val="tx1"/>
                          </a:solidFill>
                          <a:effectLst/>
                          <a:latin typeface="Arial" charset="0"/>
                          <a:ea typeface="ＭＳ Ｐゴシック" charset="0"/>
                        </a:rPr>
                        <a:t>0.05</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smtClean="0">
                          <a:ln>
                            <a:noFill/>
                          </a:ln>
                          <a:solidFill>
                            <a:schemeClr val="tx1"/>
                          </a:solidFill>
                          <a:effectLst/>
                          <a:latin typeface="Arial" charset="0"/>
                          <a:ea typeface="ＭＳ Ｐゴシック" charset="0"/>
                        </a:rPr>
                        <a:t>0.45</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3815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err="1" smtClean="0">
                          <a:ln>
                            <a:noFill/>
                          </a:ln>
                          <a:solidFill>
                            <a:schemeClr val="tx1"/>
                          </a:solidFill>
                          <a:effectLst/>
                          <a:latin typeface="Courier"/>
                          <a:ea typeface="ＭＳ Ｐゴシック" charset="0"/>
                          <a:cs typeface="Courier"/>
                        </a:rPr>
                        <a:t>won</a:t>
                      </a:r>
                      <a:endParaRPr kumimoji="0" lang="de-DE" sz="1600" b="0" i="0" u="none" strike="noStrike" cap="none" normalizeH="0" baseline="0" dirty="0">
                        <a:ln>
                          <a:noFill/>
                        </a:ln>
                        <a:solidFill>
                          <a:schemeClr val="tx1"/>
                        </a:solidFill>
                        <a:effectLst/>
                        <a:latin typeface="Courier"/>
                        <a:ea typeface="ＭＳ Ｐゴシック" charset="0"/>
                        <a:cs typeface="Courier"/>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smtClean="0">
                          <a:ln>
                            <a:noFill/>
                          </a:ln>
                          <a:solidFill>
                            <a:schemeClr val="tx1"/>
                          </a:solidFill>
                          <a:effectLst/>
                          <a:latin typeface="Arial" charset="0"/>
                          <a:ea typeface="ＭＳ Ｐゴシック" charset="0"/>
                        </a:rPr>
                        <a:t>0.2</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smtClean="0">
                          <a:ln>
                            <a:noFill/>
                          </a:ln>
                          <a:solidFill>
                            <a:schemeClr val="tx1"/>
                          </a:solidFill>
                          <a:effectLst/>
                          <a:latin typeface="Arial" charset="0"/>
                          <a:ea typeface="ＭＳ Ｐゴシック" charset="0"/>
                        </a:rPr>
                        <a:t>0.7</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smtClean="0">
                          <a:ln>
                            <a:noFill/>
                          </a:ln>
                          <a:solidFill>
                            <a:schemeClr val="tx1"/>
                          </a:solidFill>
                          <a:effectLst/>
                          <a:latin typeface="Arial" charset="0"/>
                          <a:ea typeface="ＭＳ Ｐゴシック" charset="0"/>
                        </a:rPr>
                        <a:t>0.1</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graphicFrame>
        <p:nvGraphicFramePr>
          <p:cNvPr id="35" name="Group 65"/>
          <p:cNvGraphicFramePr>
            <a:graphicFrameLocks noGrp="1"/>
          </p:cNvGraphicFramePr>
          <p:nvPr>
            <p:extLst>
              <p:ext uri="{D42A27DB-BD31-4B8C-83A1-F6EECF244321}">
                <p14:modId xmlns:p14="http://schemas.microsoft.com/office/powerpoint/2010/main" val="2763099476"/>
              </p:ext>
            </p:extLst>
          </p:nvPr>
        </p:nvGraphicFramePr>
        <p:xfrm>
          <a:off x="5486400" y="1981200"/>
          <a:ext cx="2286000" cy="1752600"/>
        </p:xfrm>
        <a:graphic>
          <a:graphicData uri="http://schemas.openxmlformats.org/drawingml/2006/table">
            <a:tbl>
              <a:tblPr/>
              <a:tblGrid>
                <a:gridCol w="1143000"/>
                <a:gridCol w="1143000"/>
              </a:tblGrid>
              <a:tr h="43815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1" u="none" strike="noStrike" cap="none" normalizeH="0" baseline="0" dirty="0" smtClean="0">
                          <a:ln>
                            <a:noFill/>
                          </a:ln>
                          <a:solidFill>
                            <a:schemeClr val="tx1"/>
                          </a:solidFill>
                          <a:effectLst/>
                          <a:latin typeface="Arial" charset="0"/>
                          <a:ea typeface="ＭＳ Ｐゴシック" charset="0"/>
                        </a:rPr>
                        <a:t>&lt;BOS&gt;</a:t>
                      </a:r>
                      <a:endParaRPr kumimoji="0" lang="de-DE" sz="1600" b="0" i="1" u="none" strike="noStrike" cap="none" normalizeH="0" baseline="0" dirty="0">
                        <a:ln>
                          <a:noFill/>
                        </a:ln>
                        <a:solidFill>
                          <a:schemeClr val="tx1"/>
                        </a:solidFill>
                        <a:effectLst/>
                        <a:latin typeface="Arial" charset="0"/>
                        <a:ea typeface="ＭＳ Ｐゴシック"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a:ln>
                            <a:noFill/>
                          </a:ln>
                          <a:solidFill>
                            <a:schemeClr val="tx1"/>
                          </a:solidFill>
                          <a:effectLst/>
                          <a:latin typeface="Arial" charset="0"/>
                          <a:ea typeface="ＭＳ Ｐゴシック" charset="0"/>
                          <a:sym typeface="Symbol" charset="0"/>
                        </a:rPr>
                        <a:t></a:t>
                      </a:r>
                      <a:endParaRPr kumimoji="0" lang="de-DE" sz="1600" b="0" i="0" u="none" strike="noStrike" cap="none" normalizeH="0" baseline="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3815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err="1" smtClean="0">
                          <a:ln>
                            <a:noFill/>
                          </a:ln>
                          <a:solidFill>
                            <a:schemeClr val="tx1"/>
                          </a:solidFill>
                          <a:effectLst/>
                          <a:latin typeface="Courier"/>
                          <a:ea typeface="ＭＳ Ｐゴシック" charset="0"/>
                          <a:cs typeface="Courier"/>
                        </a:rPr>
                        <a:t>we</a:t>
                      </a:r>
                      <a:endParaRPr kumimoji="0" lang="de-DE" sz="1600" b="0" i="0" u="none" strike="noStrike" cap="none" normalizeH="0" baseline="0" dirty="0">
                        <a:ln>
                          <a:noFill/>
                        </a:ln>
                        <a:solidFill>
                          <a:schemeClr val="tx1"/>
                        </a:solidFill>
                        <a:effectLst/>
                        <a:latin typeface="Courier"/>
                        <a:ea typeface="ＭＳ Ｐゴシック" charset="0"/>
                        <a:cs typeface="Courier"/>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smtClean="0">
                          <a:ln>
                            <a:noFill/>
                          </a:ln>
                          <a:solidFill>
                            <a:schemeClr val="tx1"/>
                          </a:solidFill>
                          <a:effectLst/>
                          <a:latin typeface="Arial" charset="0"/>
                          <a:ea typeface="ＭＳ Ｐゴシック" charset="0"/>
                        </a:rPr>
                        <a:t>0.55</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3815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err="1" smtClean="0">
                          <a:ln>
                            <a:noFill/>
                          </a:ln>
                          <a:solidFill>
                            <a:schemeClr val="tx1"/>
                          </a:solidFill>
                          <a:effectLst/>
                          <a:latin typeface="Courier"/>
                          <a:ea typeface="ＭＳ Ｐゴシック" charset="0"/>
                          <a:cs typeface="Courier"/>
                        </a:rPr>
                        <a:t>have</a:t>
                      </a:r>
                      <a:endParaRPr kumimoji="0" lang="de-DE" sz="1600" b="0" i="0" u="none" strike="noStrike" cap="none" normalizeH="0" baseline="0" dirty="0">
                        <a:ln>
                          <a:noFill/>
                        </a:ln>
                        <a:solidFill>
                          <a:schemeClr val="tx1"/>
                        </a:solidFill>
                        <a:effectLst/>
                        <a:latin typeface="Courier"/>
                        <a:ea typeface="ＭＳ Ｐゴシック" charset="0"/>
                        <a:cs typeface="Courier"/>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smtClean="0">
                          <a:ln>
                            <a:noFill/>
                          </a:ln>
                          <a:solidFill>
                            <a:schemeClr val="tx1"/>
                          </a:solidFill>
                          <a:effectLst/>
                          <a:latin typeface="Arial" charset="0"/>
                          <a:ea typeface="ＭＳ Ｐゴシック" charset="0"/>
                        </a:rPr>
                        <a:t>0.3</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438150">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err="1" smtClean="0">
                          <a:ln>
                            <a:noFill/>
                          </a:ln>
                          <a:solidFill>
                            <a:schemeClr val="tx1"/>
                          </a:solidFill>
                          <a:effectLst/>
                          <a:latin typeface="Courier"/>
                          <a:ea typeface="ＭＳ Ｐゴシック" charset="0"/>
                          <a:cs typeface="Courier"/>
                        </a:rPr>
                        <a:t>won</a:t>
                      </a:r>
                      <a:endParaRPr kumimoji="0" lang="de-DE" sz="1600" b="0" i="0" u="none" strike="noStrike" cap="none" normalizeH="0" baseline="0" dirty="0">
                        <a:ln>
                          <a:noFill/>
                        </a:ln>
                        <a:solidFill>
                          <a:schemeClr val="tx1"/>
                        </a:solidFill>
                        <a:effectLst/>
                        <a:latin typeface="Courier"/>
                        <a:ea typeface="ＭＳ Ｐゴシック" charset="0"/>
                        <a:cs typeface="Courier"/>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de-DE" sz="1600" b="0" i="0" u="none" strike="noStrike" cap="none" normalizeH="0" baseline="0" dirty="0" smtClean="0">
                          <a:ln>
                            <a:noFill/>
                          </a:ln>
                          <a:solidFill>
                            <a:schemeClr val="tx1"/>
                          </a:solidFill>
                          <a:effectLst/>
                          <a:latin typeface="Arial" charset="0"/>
                          <a:ea typeface="ＭＳ Ｐゴシック" charset="0"/>
                        </a:rPr>
                        <a:t>0.15</a:t>
                      </a:r>
                      <a:endParaRPr kumimoji="0" lang="de-DE" sz="1600" b="0" i="0" u="none" strike="noStrike" cap="none" normalizeH="0" baseline="0" dirty="0">
                        <a:ln>
                          <a:noFill/>
                        </a:ln>
                        <a:solidFill>
                          <a:schemeClr val="tx1"/>
                        </a:solidFill>
                        <a:effectLst/>
                        <a:latin typeface="Arial" charset="0"/>
                        <a:ea typeface="ＭＳ Ｐゴシック"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36" name="Text Box 88"/>
          <p:cNvSpPr txBox="1">
            <a:spLocks noChangeArrowheads="1"/>
          </p:cNvSpPr>
          <p:nvPr/>
        </p:nvSpPr>
        <p:spPr bwMode="auto">
          <a:xfrm>
            <a:off x="1143000" y="1447800"/>
            <a:ext cx="28194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de-DE" dirty="0" err="1" smtClean="0"/>
              <a:t>a</a:t>
            </a:r>
            <a:r>
              <a:rPr lang="de-DE" baseline="-25000" dirty="0" err="1" smtClean="0"/>
              <a:t>ij</a:t>
            </a:r>
            <a:r>
              <a:rPr lang="de-DE" dirty="0"/>
              <a:t>=P(</a:t>
            </a:r>
            <a:r>
              <a:rPr lang="de-DE" dirty="0" err="1"/>
              <a:t>X</a:t>
            </a:r>
            <a:r>
              <a:rPr lang="de-DE" baseline="-25000" dirty="0" err="1"/>
              <a:t>t</a:t>
            </a:r>
            <a:r>
              <a:rPr lang="de-DE" dirty="0" smtClean="0"/>
              <a:t>=</a:t>
            </a:r>
            <a:r>
              <a:rPr lang="de-DE" dirty="0" err="1" smtClean="0"/>
              <a:t>w</a:t>
            </a:r>
            <a:r>
              <a:rPr lang="de-DE" baseline="-25000" dirty="0" err="1" smtClean="0"/>
              <a:t>i</a:t>
            </a:r>
            <a:r>
              <a:rPr lang="de-DE" dirty="0"/>
              <a:t>| X</a:t>
            </a:r>
            <a:r>
              <a:rPr lang="de-DE" baseline="-25000" dirty="0"/>
              <a:t>t-1</a:t>
            </a:r>
            <a:r>
              <a:rPr lang="de-DE" dirty="0" smtClean="0"/>
              <a:t>=</a:t>
            </a:r>
            <a:r>
              <a:rPr lang="de-DE" dirty="0" err="1"/>
              <a:t>w</a:t>
            </a:r>
            <a:r>
              <a:rPr lang="de-DE" baseline="-25000" dirty="0" err="1" smtClean="0"/>
              <a:t>j</a:t>
            </a:r>
            <a:r>
              <a:rPr lang="de-DE" dirty="0"/>
              <a:t>)</a:t>
            </a:r>
            <a:endParaRPr lang="de-DE" baseline="-25000" dirty="0"/>
          </a:p>
        </p:txBody>
      </p:sp>
      <p:sp>
        <p:nvSpPr>
          <p:cNvPr id="37" name="Text Box 89"/>
          <p:cNvSpPr txBox="1">
            <a:spLocks noChangeArrowheads="1"/>
          </p:cNvSpPr>
          <p:nvPr/>
        </p:nvSpPr>
        <p:spPr bwMode="auto">
          <a:xfrm>
            <a:off x="5715000" y="1447800"/>
            <a:ext cx="19812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de-DE" dirty="0" smtClean="0"/>
              <a:t>π</a:t>
            </a:r>
            <a:r>
              <a:rPr lang="de-DE" baseline="-25000" dirty="0" smtClean="0"/>
              <a:t>i</a:t>
            </a:r>
            <a:r>
              <a:rPr lang="de-DE" dirty="0"/>
              <a:t>=P(X</a:t>
            </a:r>
            <a:r>
              <a:rPr lang="de-DE" baseline="-25000" dirty="0"/>
              <a:t>1</a:t>
            </a:r>
            <a:r>
              <a:rPr lang="de-DE" dirty="0" smtClean="0"/>
              <a:t>=</a:t>
            </a:r>
            <a:r>
              <a:rPr lang="de-DE" dirty="0" err="1" smtClean="0"/>
              <a:t>w</a:t>
            </a:r>
            <a:r>
              <a:rPr lang="de-DE" baseline="-25000" dirty="0" err="1" smtClean="0"/>
              <a:t>i</a:t>
            </a:r>
            <a:r>
              <a:rPr lang="de-DE" dirty="0"/>
              <a:t>)</a:t>
            </a:r>
            <a:endParaRPr lang="de-DE" baseline="-25000" dirty="0"/>
          </a:p>
        </p:txBody>
      </p:sp>
      <p:sp>
        <p:nvSpPr>
          <p:cNvPr id="38"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39"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47905879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663" y="31750"/>
            <a:ext cx="6877050" cy="838200"/>
          </a:xfrm>
        </p:spPr>
        <p:txBody>
          <a:bodyPr/>
          <a:lstStyle/>
          <a:p>
            <a:pPr algn="l"/>
            <a:r>
              <a:rPr lang="en-US" dirty="0" smtClean="0"/>
              <a:t>Higher order </a:t>
            </a:r>
            <a:br>
              <a:rPr lang="en-US" dirty="0" smtClean="0"/>
            </a:br>
            <a:r>
              <a:rPr lang="en-US" dirty="0" smtClean="0"/>
              <a:t>Markov Chains</a:t>
            </a:r>
            <a:endParaRPr lang="en-US" dirty="0"/>
          </a:p>
        </p:txBody>
      </p:sp>
      <p:sp>
        <p:nvSpPr>
          <p:cNvPr id="3" name="Content Placeholder 2"/>
          <p:cNvSpPr>
            <a:spLocks noGrp="1"/>
          </p:cNvSpPr>
          <p:nvPr>
            <p:ph idx="1"/>
          </p:nvPr>
        </p:nvSpPr>
        <p:spPr/>
        <p:txBody>
          <a:bodyPr/>
          <a:lstStyle/>
          <a:p>
            <a:pPr marL="0" indent="0">
              <a:buNone/>
            </a:pPr>
            <a:r>
              <a:rPr lang="en-US" sz="2400" dirty="0" smtClean="0"/>
              <a:t>Example for horizon=2, language=(</a:t>
            </a:r>
            <a:r>
              <a:rPr lang="en-US" sz="2400" dirty="0" err="1" smtClean="0"/>
              <a:t>ab</a:t>
            </a:r>
            <a:r>
              <a:rPr lang="en-US" sz="2400" dirty="0" smtClean="0"/>
              <a:t>)*.</a:t>
            </a:r>
          </a:p>
          <a:p>
            <a:pPr marL="0" indent="0">
              <a:buNone/>
            </a:pPr>
            <a:endParaRPr lang="en-US" sz="2400" dirty="0"/>
          </a:p>
          <a:p>
            <a:pPr marL="0" indent="0">
              <a:buNone/>
            </a:pPr>
            <a:endParaRPr lang="en-US" sz="2400" dirty="0" smtClean="0"/>
          </a:p>
          <a:p>
            <a:pPr marL="0" indent="0">
              <a:buNone/>
            </a:pPr>
            <a:endParaRPr lang="en-US" sz="2400" dirty="0"/>
          </a:p>
          <a:p>
            <a:pPr marL="0" indent="0">
              <a:buNone/>
            </a:pPr>
            <a:endParaRPr lang="en-US" sz="2400" dirty="0" smtClean="0"/>
          </a:p>
          <a:p>
            <a:pPr marL="0" indent="0">
              <a:buNone/>
            </a:pPr>
            <a:endParaRPr lang="en-US" sz="2400" dirty="0"/>
          </a:p>
          <a:p>
            <a:pPr marL="0" indent="0">
              <a:buNone/>
            </a:pPr>
            <a:endParaRPr lang="en-US" sz="2400" dirty="0" smtClean="0"/>
          </a:p>
          <a:p>
            <a:pPr marL="0" indent="0">
              <a:buNone/>
            </a:pPr>
            <a:endParaRPr lang="en-US" sz="2400" dirty="0"/>
          </a:p>
          <a:p>
            <a:pPr marL="0" indent="0">
              <a:buNone/>
            </a:pPr>
            <a:endParaRPr lang="en-US" sz="2400" dirty="0" smtClean="0"/>
          </a:p>
          <a:p>
            <a:pPr marL="0" indent="0">
              <a:buNone/>
            </a:pPr>
            <a:r>
              <a:rPr lang="en-US" sz="2400" dirty="0" smtClean="0"/>
              <a:t>By representing the horizon as a single state, n-gram models of arbitrary n can be formulated as Markov chains.</a:t>
            </a:r>
            <a:endParaRPr lang="en-US" sz="2400" dirty="0"/>
          </a:p>
        </p:txBody>
      </p:sp>
      <p:grpSp>
        <p:nvGrpSpPr>
          <p:cNvPr id="5" name="Group 25"/>
          <p:cNvGrpSpPr>
            <a:grpSpLocks/>
          </p:cNvGrpSpPr>
          <p:nvPr/>
        </p:nvGrpSpPr>
        <p:grpSpPr bwMode="auto">
          <a:xfrm>
            <a:off x="844550" y="2057400"/>
            <a:ext cx="7004050" cy="2662238"/>
            <a:chOff x="672" y="1152"/>
            <a:chExt cx="4412" cy="1677"/>
          </a:xfrm>
        </p:grpSpPr>
        <p:sp>
          <p:nvSpPr>
            <p:cNvPr id="6" name="Oval 4"/>
            <p:cNvSpPr>
              <a:spLocks noChangeArrowheads="1"/>
            </p:cNvSpPr>
            <p:nvPr/>
          </p:nvSpPr>
          <p:spPr bwMode="auto">
            <a:xfrm>
              <a:off x="1166" y="1790"/>
              <a:ext cx="359" cy="269"/>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de-DE"/>
                <a:t>aa</a:t>
              </a:r>
            </a:p>
          </p:txBody>
        </p:sp>
        <p:sp>
          <p:nvSpPr>
            <p:cNvPr id="7" name="Oval 5"/>
            <p:cNvSpPr>
              <a:spLocks noChangeArrowheads="1"/>
            </p:cNvSpPr>
            <p:nvPr/>
          </p:nvSpPr>
          <p:spPr bwMode="auto">
            <a:xfrm>
              <a:off x="2199" y="1790"/>
              <a:ext cx="359" cy="269"/>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de-DE"/>
                <a:t>ab</a:t>
              </a:r>
            </a:p>
          </p:txBody>
        </p:sp>
        <p:sp>
          <p:nvSpPr>
            <p:cNvPr id="8" name="Oval 6"/>
            <p:cNvSpPr>
              <a:spLocks noChangeArrowheads="1"/>
            </p:cNvSpPr>
            <p:nvPr/>
          </p:nvSpPr>
          <p:spPr bwMode="auto">
            <a:xfrm>
              <a:off x="3187" y="1790"/>
              <a:ext cx="359" cy="269"/>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de-DE"/>
                <a:t>ba</a:t>
              </a:r>
            </a:p>
          </p:txBody>
        </p:sp>
        <p:sp>
          <p:nvSpPr>
            <p:cNvPr id="9" name="Oval 7"/>
            <p:cNvSpPr>
              <a:spLocks noChangeArrowheads="1"/>
            </p:cNvSpPr>
            <p:nvPr/>
          </p:nvSpPr>
          <p:spPr bwMode="auto">
            <a:xfrm>
              <a:off x="4130" y="1790"/>
              <a:ext cx="359" cy="269"/>
            </a:xfrm>
            <a:prstGeom prst="ellipse">
              <a:avLst/>
            </a:prstGeom>
            <a:noFill/>
            <a:ln w="9525">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de-DE"/>
                <a:t>bb</a:t>
              </a:r>
            </a:p>
          </p:txBody>
        </p:sp>
        <p:sp>
          <p:nvSpPr>
            <p:cNvPr id="10" name="Freeform 8"/>
            <p:cNvSpPr>
              <a:spLocks/>
            </p:cNvSpPr>
            <p:nvPr/>
          </p:nvSpPr>
          <p:spPr bwMode="auto">
            <a:xfrm>
              <a:off x="792" y="1801"/>
              <a:ext cx="374" cy="331"/>
            </a:xfrm>
            <a:custGeom>
              <a:avLst/>
              <a:gdLst>
                <a:gd name="T0" fmla="*/ 400 w 400"/>
                <a:gd name="T1" fmla="*/ 368 h 472"/>
                <a:gd name="T2" fmla="*/ 256 w 400"/>
                <a:gd name="T3" fmla="*/ 464 h 472"/>
                <a:gd name="T4" fmla="*/ 16 w 400"/>
                <a:gd name="T5" fmla="*/ 320 h 472"/>
                <a:gd name="T6" fmla="*/ 160 w 400"/>
                <a:gd name="T7" fmla="*/ 32 h 472"/>
                <a:gd name="T8" fmla="*/ 352 w 400"/>
                <a:gd name="T9" fmla="*/ 128 h 472"/>
              </a:gdLst>
              <a:ahLst/>
              <a:cxnLst>
                <a:cxn ang="0">
                  <a:pos x="T0" y="T1"/>
                </a:cxn>
                <a:cxn ang="0">
                  <a:pos x="T2" y="T3"/>
                </a:cxn>
                <a:cxn ang="0">
                  <a:pos x="T4" y="T5"/>
                </a:cxn>
                <a:cxn ang="0">
                  <a:pos x="T6" y="T7"/>
                </a:cxn>
                <a:cxn ang="0">
                  <a:pos x="T8" y="T9"/>
                </a:cxn>
              </a:cxnLst>
              <a:rect l="0" t="0" r="r" b="b"/>
              <a:pathLst>
                <a:path w="400" h="472">
                  <a:moveTo>
                    <a:pt x="400" y="368"/>
                  </a:moveTo>
                  <a:cubicBezTo>
                    <a:pt x="360" y="420"/>
                    <a:pt x="320" y="472"/>
                    <a:pt x="256" y="464"/>
                  </a:cubicBezTo>
                  <a:cubicBezTo>
                    <a:pt x="192" y="456"/>
                    <a:pt x="32" y="392"/>
                    <a:pt x="16" y="320"/>
                  </a:cubicBezTo>
                  <a:cubicBezTo>
                    <a:pt x="0" y="248"/>
                    <a:pt x="104" y="64"/>
                    <a:pt x="160" y="32"/>
                  </a:cubicBezTo>
                  <a:cubicBezTo>
                    <a:pt x="216" y="0"/>
                    <a:pt x="284" y="64"/>
                    <a:pt x="352" y="128"/>
                  </a:cubicBezTo>
                </a:path>
              </a:pathLst>
            </a:custGeom>
            <a:noFill/>
            <a:ln w="9525">
              <a:solidFill>
                <a:schemeClr val="tx1"/>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1" name="Freeform 9"/>
            <p:cNvSpPr>
              <a:spLocks/>
            </p:cNvSpPr>
            <p:nvPr/>
          </p:nvSpPr>
          <p:spPr bwMode="auto">
            <a:xfrm>
              <a:off x="4534" y="1717"/>
              <a:ext cx="367" cy="325"/>
            </a:xfrm>
            <a:custGeom>
              <a:avLst/>
              <a:gdLst>
                <a:gd name="T0" fmla="*/ 0 w 392"/>
                <a:gd name="T1" fmla="*/ 152 h 464"/>
                <a:gd name="T2" fmla="*/ 192 w 392"/>
                <a:gd name="T3" fmla="*/ 8 h 464"/>
                <a:gd name="T4" fmla="*/ 384 w 392"/>
                <a:gd name="T5" fmla="*/ 200 h 464"/>
                <a:gd name="T6" fmla="*/ 240 w 392"/>
                <a:gd name="T7" fmla="*/ 440 h 464"/>
                <a:gd name="T8" fmla="*/ 0 w 392"/>
                <a:gd name="T9" fmla="*/ 344 h 464"/>
              </a:gdLst>
              <a:ahLst/>
              <a:cxnLst>
                <a:cxn ang="0">
                  <a:pos x="T0" y="T1"/>
                </a:cxn>
                <a:cxn ang="0">
                  <a:pos x="T2" y="T3"/>
                </a:cxn>
                <a:cxn ang="0">
                  <a:pos x="T4" y="T5"/>
                </a:cxn>
                <a:cxn ang="0">
                  <a:pos x="T6" y="T7"/>
                </a:cxn>
                <a:cxn ang="0">
                  <a:pos x="T8" y="T9"/>
                </a:cxn>
              </a:cxnLst>
              <a:rect l="0" t="0" r="r" b="b"/>
              <a:pathLst>
                <a:path w="392" h="464">
                  <a:moveTo>
                    <a:pt x="0" y="152"/>
                  </a:moveTo>
                  <a:cubicBezTo>
                    <a:pt x="64" y="76"/>
                    <a:pt x="128" y="0"/>
                    <a:pt x="192" y="8"/>
                  </a:cubicBezTo>
                  <a:cubicBezTo>
                    <a:pt x="256" y="16"/>
                    <a:pt x="376" y="128"/>
                    <a:pt x="384" y="200"/>
                  </a:cubicBezTo>
                  <a:cubicBezTo>
                    <a:pt x="392" y="272"/>
                    <a:pt x="304" y="416"/>
                    <a:pt x="240" y="440"/>
                  </a:cubicBezTo>
                  <a:cubicBezTo>
                    <a:pt x="176" y="464"/>
                    <a:pt x="88" y="404"/>
                    <a:pt x="0" y="344"/>
                  </a:cubicBezTo>
                </a:path>
              </a:pathLst>
            </a:custGeom>
            <a:noFill/>
            <a:ln w="9525">
              <a:solidFill>
                <a:schemeClr val="tx1"/>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2" name="Line 10"/>
            <p:cNvSpPr>
              <a:spLocks noChangeShapeType="1"/>
            </p:cNvSpPr>
            <p:nvPr/>
          </p:nvSpPr>
          <p:spPr bwMode="auto">
            <a:xfrm>
              <a:off x="1525" y="1790"/>
              <a:ext cx="674"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3" name="Line 11"/>
            <p:cNvSpPr>
              <a:spLocks noChangeShapeType="1"/>
            </p:cNvSpPr>
            <p:nvPr/>
          </p:nvSpPr>
          <p:spPr bwMode="auto">
            <a:xfrm>
              <a:off x="2558" y="1790"/>
              <a:ext cx="629"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4" name="Line 12"/>
            <p:cNvSpPr>
              <a:spLocks noChangeShapeType="1"/>
            </p:cNvSpPr>
            <p:nvPr/>
          </p:nvSpPr>
          <p:spPr bwMode="auto">
            <a:xfrm flipH="1">
              <a:off x="2603" y="2025"/>
              <a:ext cx="584"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5" name="Line 13"/>
            <p:cNvSpPr>
              <a:spLocks noChangeShapeType="1"/>
            </p:cNvSpPr>
            <p:nvPr/>
          </p:nvSpPr>
          <p:spPr bwMode="auto">
            <a:xfrm flipH="1">
              <a:off x="3591" y="2025"/>
              <a:ext cx="539"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6" name="Freeform 14"/>
            <p:cNvSpPr>
              <a:spLocks/>
            </p:cNvSpPr>
            <p:nvPr/>
          </p:nvSpPr>
          <p:spPr bwMode="auto">
            <a:xfrm>
              <a:off x="1346" y="1346"/>
              <a:ext cx="2020" cy="410"/>
            </a:xfrm>
            <a:custGeom>
              <a:avLst/>
              <a:gdLst>
                <a:gd name="T0" fmla="*/ 2160 w 2160"/>
                <a:gd name="T1" fmla="*/ 584 h 584"/>
                <a:gd name="T2" fmla="*/ 1056 w 2160"/>
                <a:gd name="T3" fmla="*/ 8 h 584"/>
                <a:gd name="T4" fmla="*/ 0 w 2160"/>
                <a:gd name="T5" fmla="*/ 536 h 584"/>
              </a:gdLst>
              <a:ahLst/>
              <a:cxnLst>
                <a:cxn ang="0">
                  <a:pos x="T0" y="T1"/>
                </a:cxn>
                <a:cxn ang="0">
                  <a:pos x="T2" y="T3"/>
                </a:cxn>
                <a:cxn ang="0">
                  <a:pos x="T4" y="T5"/>
                </a:cxn>
              </a:cxnLst>
              <a:rect l="0" t="0" r="r" b="b"/>
              <a:pathLst>
                <a:path w="2160" h="584">
                  <a:moveTo>
                    <a:pt x="2160" y="584"/>
                  </a:moveTo>
                  <a:cubicBezTo>
                    <a:pt x="1788" y="300"/>
                    <a:pt x="1416" y="16"/>
                    <a:pt x="1056" y="8"/>
                  </a:cubicBezTo>
                  <a:cubicBezTo>
                    <a:pt x="696" y="0"/>
                    <a:pt x="348" y="268"/>
                    <a:pt x="0" y="536"/>
                  </a:cubicBezTo>
                </a:path>
              </a:pathLst>
            </a:custGeom>
            <a:noFill/>
            <a:ln w="9525">
              <a:solidFill>
                <a:schemeClr val="tx1"/>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7" name="Freeform 15"/>
            <p:cNvSpPr>
              <a:spLocks/>
            </p:cNvSpPr>
            <p:nvPr/>
          </p:nvSpPr>
          <p:spPr bwMode="auto">
            <a:xfrm>
              <a:off x="2378" y="2093"/>
              <a:ext cx="1931" cy="483"/>
            </a:xfrm>
            <a:custGeom>
              <a:avLst/>
              <a:gdLst>
                <a:gd name="T0" fmla="*/ 0 w 2064"/>
                <a:gd name="T1" fmla="*/ 96 h 688"/>
                <a:gd name="T2" fmla="*/ 1152 w 2064"/>
                <a:gd name="T3" fmla="*/ 672 h 688"/>
                <a:gd name="T4" fmla="*/ 2064 w 2064"/>
                <a:gd name="T5" fmla="*/ 0 h 688"/>
              </a:gdLst>
              <a:ahLst/>
              <a:cxnLst>
                <a:cxn ang="0">
                  <a:pos x="T0" y="T1"/>
                </a:cxn>
                <a:cxn ang="0">
                  <a:pos x="T2" y="T3"/>
                </a:cxn>
                <a:cxn ang="0">
                  <a:pos x="T4" y="T5"/>
                </a:cxn>
              </a:cxnLst>
              <a:rect l="0" t="0" r="r" b="b"/>
              <a:pathLst>
                <a:path w="2064" h="688">
                  <a:moveTo>
                    <a:pt x="0" y="96"/>
                  </a:moveTo>
                  <a:cubicBezTo>
                    <a:pt x="404" y="392"/>
                    <a:pt x="808" y="688"/>
                    <a:pt x="1152" y="672"/>
                  </a:cubicBezTo>
                  <a:cubicBezTo>
                    <a:pt x="1496" y="656"/>
                    <a:pt x="1780" y="328"/>
                    <a:pt x="2064" y="0"/>
                  </a:cubicBezTo>
                </a:path>
              </a:pathLst>
            </a:custGeom>
            <a:noFill/>
            <a:ln w="9525">
              <a:solidFill>
                <a:schemeClr val="tx1"/>
              </a:solidFill>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a:p>
          </p:txBody>
        </p:sp>
        <p:sp>
          <p:nvSpPr>
            <p:cNvPr id="18" name="Text Box 16"/>
            <p:cNvSpPr txBox="1">
              <a:spLocks noChangeArrowheads="1"/>
            </p:cNvSpPr>
            <p:nvPr/>
          </p:nvSpPr>
          <p:spPr bwMode="auto">
            <a:xfrm>
              <a:off x="1968" y="1152"/>
              <a:ext cx="661"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a:t>a: P(a|ba)</a:t>
              </a:r>
            </a:p>
          </p:txBody>
        </p:sp>
        <p:sp>
          <p:nvSpPr>
            <p:cNvPr id="19" name="Text Box 17"/>
            <p:cNvSpPr txBox="1">
              <a:spLocks noChangeArrowheads="1"/>
            </p:cNvSpPr>
            <p:nvPr/>
          </p:nvSpPr>
          <p:spPr bwMode="auto">
            <a:xfrm>
              <a:off x="672" y="2160"/>
              <a:ext cx="653"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a:t>a: P(a|aa)</a:t>
              </a:r>
            </a:p>
          </p:txBody>
        </p:sp>
        <p:sp>
          <p:nvSpPr>
            <p:cNvPr id="20" name="Text Box 18"/>
            <p:cNvSpPr txBox="1">
              <a:spLocks noChangeArrowheads="1"/>
            </p:cNvSpPr>
            <p:nvPr/>
          </p:nvSpPr>
          <p:spPr bwMode="auto">
            <a:xfrm>
              <a:off x="2513" y="1584"/>
              <a:ext cx="661"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dirty="0"/>
                <a:t>a: P(</a:t>
              </a:r>
              <a:r>
                <a:rPr lang="de-DE" sz="1800" dirty="0" err="1"/>
                <a:t>a|ab</a:t>
              </a:r>
              <a:r>
                <a:rPr lang="de-DE" sz="1800" dirty="0"/>
                <a:t>)</a:t>
              </a:r>
            </a:p>
          </p:txBody>
        </p:sp>
        <p:sp>
          <p:nvSpPr>
            <p:cNvPr id="21" name="Text Box 19"/>
            <p:cNvSpPr txBox="1">
              <a:spLocks noChangeArrowheads="1"/>
            </p:cNvSpPr>
            <p:nvPr/>
          </p:nvSpPr>
          <p:spPr bwMode="auto">
            <a:xfrm>
              <a:off x="3546" y="2059"/>
              <a:ext cx="669"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a:t>a: P(a|bb)</a:t>
              </a:r>
            </a:p>
          </p:txBody>
        </p:sp>
        <p:sp>
          <p:nvSpPr>
            <p:cNvPr id="22" name="Text Box 20"/>
            <p:cNvSpPr txBox="1">
              <a:spLocks noChangeArrowheads="1"/>
            </p:cNvSpPr>
            <p:nvPr/>
          </p:nvSpPr>
          <p:spPr bwMode="auto">
            <a:xfrm>
              <a:off x="1570" y="1584"/>
              <a:ext cx="752" cy="2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dirty="0"/>
                <a:t>b</a:t>
              </a:r>
              <a:r>
                <a:rPr lang="de-DE" sz="1800" dirty="0" smtClean="0"/>
                <a:t>: </a:t>
              </a:r>
              <a:r>
                <a:rPr lang="de-DE" sz="1800" dirty="0"/>
                <a:t>P(</a:t>
              </a:r>
              <a:r>
                <a:rPr lang="de-DE" sz="1800" dirty="0" err="1"/>
                <a:t>b|aa</a:t>
              </a:r>
              <a:r>
                <a:rPr lang="de-DE" sz="1800" dirty="0"/>
                <a:t>)</a:t>
              </a:r>
            </a:p>
          </p:txBody>
        </p:sp>
        <p:sp>
          <p:nvSpPr>
            <p:cNvPr id="23" name="Text Box 21"/>
            <p:cNvSpPr txBox="1">
              <a:spLocks noChangeArrowheads="1"/>
            </p:cNvSpPr>
            <p:nvPr/>
          </p:nvSpPr>
          <p:spPr bwMode="auto">
            <a:xfrm>
              <a:off x="2648" y="2059"/>
              <a:ext cx="677"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a:t>b: P(b|ba)</a:t>
              </a:r>
            </a:p>
          </p:txBody>
        </p:sp>
        <p:sp>
          <p:nvSpPr>
            <p:cNvPr id="24" name="Text Box 22"/>
            <p:cNvSpPr txBox="1">
              <a:spLocks noChangeArrowheads="1"/>
            </p:cNvSpPr>
            <p:nvPr/>
          </p:nvSpPr>
          <p:spPr bwMode="auto">
            <a:xfrm>
              <a:off x="3142" y="2598"/>
              <a:ext cx="677"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a:t>b: P(b|ab)</a:t>
              </a:r>
            </a:p>
          </p:txBody>
        </p:sp>
        <p:sp>
          <p:nvSpPr>
            <p:cNvPr id="25" name="Text Box 23"/>
            <p:cNvSpPr txBox="1">
              <a:spLocks noChangeArrowheads="1"/>
            </p:cNvSpPr>
            <p:nvPr/>
          </p:nvSpPr>
          <p:spPr bwMode="auto">
            <a:xfrm>
              <a:off x="4399" y="1520"/>
              <a:ext cx="685"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de-DE" sz="1800"/>
                <a:t>b: P(b|bb)</a:t>
              </a:r>
            </a:p>
          </p:txBody>
        </p:sp>
      </p:grpSp>
      <p:sp>
        <p:nvSpPr>
          <p:cNvPr id="26"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27"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80781662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44450"/>
            <a:ext cx="6877050" cy="838200"/>
          </a:xfrm>
        </p:spPr>
        <p:txBody>
          <a:bodyPr/>
          <a:lstStyle/>
          <a:p>
            <a:pPr algn="l"/>
            <a:r>
              <a:rPr lang="en-US" dirty="0" smtClean="0"/>
              <a:t>Algorithm for </a:t>
            </a:r>
            <a:br>
              <a:rPr lang="en-US" dirty="0" smtClean="0"/>
            </a:br>
            <a:r>
              <a:rPr lang="en-US" dirty="0" smtClean="0"/>
              <a:t>Markov Process</a:t>
            </a:r>
            <a:endParaRPr lang="en-US" dirty="0"/>
          </a:p>
        </p:txBody>
      </p:sp>
      <p:sp>
        <p:nvSpPr>
          <p:cNvPr id="3" name="Content Placeholder 2"/>
          <p:cNvSpPr>
            <a:spLocks noGrp="1"/>
          </p:cNvSpPr>
          <p:nvPr>
            <p:ph idx="1"/>
          </p:nvPr>
        </p:nvSpPr>
        <p:spPr/>
        <p:txBody>
          <a:bodyPr/>
          <a:lstStyle/>
          <a:p>
            <a:pPr>
              <a:buFontTx/>
              <a:buNone/>
            </a:pPr>
            <a:r>
              <a:rPr lang="de-DE" sz="2400" dirty="0" smtClean="0"/>
              <a:t>This </a:t>
            </a:r>
            <a:r>
              <a:rPr lang="de-DE" sz="2400" dirty="0" err="1" smtClean="0"/>
              <a:t>algorithm</a:t>
            </a:r>
            <a:r>
              <a:rPr lang="de-DE" sz="2400" dirty="0" smtClean="0"/>
              <a:t> </a:t>
            </a:r>
            <a:r>
              <a:rPr lang="de-DE" sz="2400" dirty="0" err="1" smtClean="0"/>
              <a:t>generates</a:t>
            </a:r>
            <a:r>
              <a:rPr lang="de-DE" sz="2400" dirty="0" smtClean="0"/>
              <a:t> a </a:t>
            </a:r>
            <a:r>
              <a:rPr lang="de-DE" sz="2400" dirty="0" err="1" smtClean="0"/>
              <a:t>sequence</a:t>
            </a:r>
            <a:r>
              <a:rPr lang="de-DE" sz="2400" dirty="0" smtClean="0"/>
              <a:t> </a:t>
            </a:r>
            <a:r>
              <a:rPr lang="de-DE" sz="2400" dirty="0" err="1" smtClean="0"/>
              <a:t>of</a:t>
            </a:r>
            <a:r>
              <a:rPr lang="de-DE" sz="2400" dirty="0" smtClean="0"/>
              <a:t> </a:t>
            </a:r>
            <a:r>
              <a:rPr lang="de-DE" sz="2400" dirty="0" err="1" smtClean="0"/>
              <a:t>symbols</a:t>
            </a:r>
            <a:r>
              <a:rPr lang="de-DE" sz="2400" dirty="0" smtClean="0"/>
              <a:t> </a:t>
            </a:r>
            <a:r>
              <a:rPr lang="de-DE" sz="2400" dirty="0" err="1" smtClean="0"/>
              <a:t>from</a:t>
            </a:r>
            <a:r>
              <a:rPr lang="de-DE" sz="2400" dirty="0" smtClean="0"/>
              <a:t> a </a:t>
            </a:r>
            <a:r>
              <a:rPr lang="de-DE" sz="2400" dirty="0" err="1" smtClean="0"/>
              <a:t>Markov</a:t>
            </a:r>
            <a:r>
              <a:rPr lang="de-DE" sz="2400" dirty="0" smtClean="0"/>
              <a:t> Chain:</a:t>
            </a:r>
            <a:endParaRPr lang="de-DE" sz="2400" dirty="0"/>
          </a:p>
          <a:p>
            <a:pPr>
              <a:buFontTx/>
              <a:buNone/>
            </a:pPr>
            <a:endParaRPr lang="de-DE" sz="2400" dirty="0"/>
          </a:p>
          <a:p>
            <a:pPr>
              <a:buFontTx/>
              <a:buNone/>
            </a:pPr>
            <a:r>
              <a:rPr lang="de-DE" sz="2400" dirty="0">
                <a:latin typeface="Courier New" charset="0"/>
              </a:rPr>
              <a:t>t=1;</a:t>
            </a:r>
          </a:p>
          <a:p>
            <a:pPr>
              <a:buFontTx/>
              <a:buNone/>
            </a:pPr>
            <a:r>
              <a:rPr lang="de-DE" sz="2400" dirty="0" smtClean="0">
                <a:latin typeface="Courier New" charset="0"/>
              </a:rPr>
              <a:t>Start in </a:t>
            </a:r>
            <a:r>
              <a:rPr lang="de-DE" sz="2400" dirty="0" err="1" smtClean="0">
                <a:latin typeface="Courier New" charset="0"/>
              </a:rPr>
              <a:t>state</a:t>
            </a:r>
            <a:r>
              <a:rPr lang="de-DE" sz="2400" dirty="0" smtClean="0">
                <a:latin typeface="Courier New" charset="0"/>
              </a:rPr>
              <a:t> </a:t>
            </a:r>
            <a:r>
              <a:rPr lang="de-DE" sz="2400" dirty="0" err="1" smtClean="0">
                <a:latin typeface="Courier New" charset="0"/>
              </a:rPr>
              <a:t>z</a:t>
            </a:r>
            <a:r>
              <a:rPr lang="de-DE" sz="2400" baseline="-25000" dirty="0" err="1" smtClean="0">
                <a:latin typeface="Courier New" charset="0"/>
              </a:rPr>
              <a:t>i</a:t>
            </a:r>
            <a:r>
              <a:rPr lang="en-US" sz="2400" i="1" dirty="0">
                <a:sym typeface="Symbol"/>
              </a:rPr>
              <a:t></a:t>
            </a:r>
            <a:r>
              <a:rPr lang="de-DE" sz="2400" dirty="0" err="1" smtClean="0">
                <a:latin typeface="Courier New" charset="0"/>
              </a:rPr>
              <a:t>Φ</a:t>
            </a:r>
            <a:r>
              <a:rPr lang="de-DE" sz="2400" dirty="0" smtClean="0">
                <a:latin typeface="Courier New" charset="0"/>
              </a:rPr>
              <a:t> </a:t>
            </a:r>
            <a:r>
              <a:rPr lang="de-DE" sz="2400" dirty="0" err="1" smtClean="0">
                <a:latin typeface="Courier New" charset="0"/>
              </a:rPr>
              <a:t>with</a:t>
            </a:r>
            <a:r>
              <a:rPr lang="de-DE" sz="2400" dirty="0" smtClean="0">
                <a:latin typeface="Courier New" charset="0"/>
              </a:rPr>
              <a:t> </a:t>
            </a:r>
            <a:r>
              <a:rPr lang="de-DE" sz="2400" dirty="0" err="1" smtClean="0">
                <a:latin typeface="Courier New" charset="0"/>
              </a:rPr>
              <a:t>probability</a:t>
            </a:r>
            <a:r>
              <a:rPr lang="de-DE" sz="2400" dirty="0" smtClean="0">
                <a:latin typeface="Courier New" charset="0"/>
              </a:rPr>
              <a:t> π</a:t>
            </a:r>
            <a:r>
              <a:rPr lang="de-DE" sz="2400" baseline="-25000" dirty="0" smtClean="0">
                <a:latin typeface="Courier New" charset="0"/>
                <a:sym typeface="Symbol" charset="0"/>
              </a:rPr>
              <a:t>i</a:t>
            </a:r>
            <a:endParaRPr lang="de-DE" sz="2400" baseline="-25000" dirty="0">
              <a:latin typeface="Courier New" charset="0"/>
              <a:sym typeface="Symbol" charset="0"/>
            </a:endParaRPr>
          </a:p>
          <a:p>
            <a:pPr>
              <a:buFontTx/>
              <a:buNone/>
            </a:pPr>
            <a:r>
              <a:rPr lang="de-DE" sz="2400" dirty="0" err="1" smtClean="0">
                <a:latin typeface="Courier New" charset="0"/>
              </a:rPr>
              <a:t>While</a:t>
            </a:r>
            <a:r>
              <a:rPr lang="de-DE" sz="2400" dirty="0" smtClean="0">
                <a:latin typeface="Courier New" charset="0"/>
              </a:rPr>
              <a:t> TRUE:</a:t>
            </a:r>
            <a:r>
              <a:rPr lang="de-DE" sz="2400" dirty="0">
                <a:latin typeface="Courier New" charset="0"/>
              </a:rPr>
              <a:t/>
            </a:r>
            <a:br>
              <a:rPr lang="de-DE" sz="2400" dirty="0">
                <a:latin typeface="Courier New" charset="0"/>
              </a:rPr>
            </a:br>
            <a:r>
              <a:rPr lang="de-DE" sz="2400" dirty="0" err="1" smtClean="0">
                <a:latin typeface="Courier New" charset="0"/>
              </a:rPr>
              <a:t>Choose</a:t>
            </a:r>
            <a:r>
              <a:rPr lang="de-DE" sz="2400" dirty="0" smtClean="0">
                <a:latin typeface="Courier New" charset="0"/>
              </a:rPr>
              <a:t> z</a:t>
            </a:r>
            <a:r>
              <a:rPr lang="de-DE" sz="2400" baseline="30000" dirty="0" smtClean="0">
                <a:latin typeface="Courier New" charset="0"/>
              </a:rPr>
              <a:t>t</a:t>
            </a:r>
            <a:r>
              <a:rPr lang="de-DE" sz="2400" baseline="30000" dirty="0">
                <a:latin typeface="Courier New" charset="0"/>
              </a:rPr>
              <a:t>+1 </a:t>
            </a:r>
            <a:r>
              <a:rPr lang="de-DE" sz="2400" dirty="0">
                <a:latin typeface="Courier New" charset="0"/>
              </a:rPr>
              <a:t>= </a:t>
            </a:r>
            <a:r>
              <a:rPr lang="de-DE" sz="2400" dirty="0" err="1" smtClean="0">
                <a:latin typeface="Courier New" charset="0"/>
              </a:rPr>
              <a:t>z</a:t>
            </a:r>
            <a:r>
              <a:rPr lang="de-DE" sz="2400" baseline="-25000" dirty="0" err="1" smtClean="0">
                <a:latin typeface="Courier New" charset="0"/>
              </a:rPr>
              <a:t>j</a:t>
            </a:r>
            <a:r>
              <a:rPr lang="de-DE" sz="2400" dirty="0" smtClean="0">
                <a:latin typeface="Courier New" charset="0"/>
              </a:rPr>
              <a:t> </a:t>
            </a:r>
            <a:r>
              <a:rPr lang="de-DE" sz="2400" dirty="0" err="1" smtClean="0">
                <a:latin typeface="Courier New" charset="0"/>
              </a:rPr>
              <a:t>randomly</a:t>
            </a:r>
            <a:r>
              <a:rPr lang="de-DE" sz="2400" dirty="0" smtClean="0">
                <a:latin typeface="Courier New" charset="0"/>
              </a:rPr>
              <a:t> </a:t>
            </a:r>
            <a:r>
              <a:rPr lang="de-DE" sz="2400" dirty="0" err="1" smtClean="0">
                <a:latin typeface="Courier New" charset="0"/>
              </a:rPr>
              <a:t>according</a:t>
            </a:r>
            <a:r>
              <a:rPr lang="de-DE" sz="2400" dirty="0" smtClean="0">
                <a:latin typeface="Courier New" charset="0"/>
              </a:rPr>
              <a:t> </a:t>
            </a:r>
            <a:r>
              <a:rPr lang="de-DE" sz="2400" dirty="0" err="1" smtClean="0">
                <a:latin typeface="Courier New" charset="0"/>
              </a:rPr>
              <a:t>to</a:t>
            </a:r>
            <a:r>
              <a:rPr lang="de-DE" sz="2400" dirty="0" smtClean="0">
                <a:latin typeface="Courier New" charset="0"/>
              </a:rPr>
              <a:t> </a:t>
            </a:r>
            <a:r>
              <a:rPr lang="de-DE" sz="2400" dirty="0" err="1" smtClean="0">
                <a:latin typeface="Courier New" charset="0"/>
              </a:rPr>
              <a:t>transition</a:t>
            </a:r>
            <a:r>
              <a:rPr lang="de-DE" sz="2400" dirty="0" smtClean="0">
                <a:latin typeface="Courier New" charset="0"/>
              </a:rPr>
              <a:t> </a:t>
            </a:r>
            <a:r>
              <a:rPr lang="de-DE" sz="2400" dirty="0" err="1" smtClean="0">
                <a:latin typeface="Courier New" charset="0"/>
              </a:rPr>
              <a:t>probs</a:t>
            </a:r>
            <a:r>
              <a:rPr lang="de-DE" sz="2400" dirty="0">
                <a:latin typeface="Courier New" charset="0"/>
              </a:rPr>
              <a:t/>
            </a:r>
            <a:br>
              <a:rPr lang="de-DE" sz="2400" dirty="0">
                <a:latin typeface="Courier New" charset="0"/>
              </a:rPr>
            </a:br>
            <a:r>
              <a:rPr lang="de-DE" sz="2400" dirty="0" err="1" smtClean="0">
                <a:latin typeface="Courier New" charset="0"/>
              </a:rPr>
              <a:t>emit</a:t>
            </a:r>
            <a:r>
              <a:rPr lang="de-DE" sz="2400" dirty="0" smtClean="0">
                <a:latin typeface="Courier New" charset="0"/>
              </a:rPr>
              <a:t> </a:t>
            </a:r>
            <a:r>
              <a:rPr lang="de-DE" sz="2400" dirty="0" err="1" smtClean="0">
                <a:latin typeface="Courier New" charset="0"/>
              </a:rPr>
              <a:t>symbol</a:t>
            </a:r>
            <a:r>
              <a:rPr lang="de-DE" sz="2400" dirty="0" smtClean="0">
                <a:latin typeface="Courier New" charset="0"/>
              </a:rPr>
              <a:t> </a:t>
            </a:r>
            <a:r>
              <a:rPr lang="de-DE" sz="2400" dirty="0" err="1" smtClean="0">
                <a:latin typeface="Courier New" charset="0"/>
              </a:rPr>
              <a:t>s</a:t>
            </a:r>
            <a:r>
              <a:rPr lang="de-DE" sz="2400" baseline="30000" dirty="0" err="1" smtClean="0">
                <a:latin typeface="Courier New" charset="0"/>
              </a:rPr>
              <a:t>t</a:t>
            </a:r>
            <a:endParaRPr lang="de-DE" sz="2400" dirty="0">
              <a:latin typeface="Courier New" charset="0"/>
            </a:endParaRPr>
          </a:p>
          <a:p>
            <a:pPr>
              <a:buFontTx/>
              <a:buNone/>
            </a:pPr>
            <a:r>
              <a:rPr lang="de-DE" sz="2400" dirty="0">
                <a:latin typeface="Courier New" charset="0"/>
              </a:rPr>
              <a:t>	t++;</a:t>
            </a:r>
          </a:p>
          <a:p>
            <a:pPr marL="0" indent="0">
              <a:buNone/>
            </a:pPr>
            <a:endParaRPr lang="en-US" sz="24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10296393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196850"/>
            <a:ext cx="6877050" cy="838200"/>
          </a:xfrm>
        </p:spPr>
        <p:txBody>
          <a:bodyPr/>
          <a:lstStyle/>
          <a:p>
            <a:pPr algn="l"/>
            <a:r>
              <a:rPr lang="en-US" sz="3600" dirty="0" smtClean="0"/>
              <a:t>Growth in the number of parameters for n-gram models</a:t>
            </a:r>
            <a:endParaRPr lang="en-US" sz="3600" dirty="0"/>
          </a:p>
        </p:txBody>
      </p:sp>
      <p:sp>
        <p:nvSpPr>
          <p:cNvPr id="3" name="Content Placeholder 2"/>
          <p:cNvSpPr>
            <a:spLocks noGrp="1"/>
          </p:cNvSpPr>
          <p:nvPr>
            <p:ph idx="1"/>
          </p:nvPr>
        </p:nvSpPr>
        <p:spPr/>
        <p:txBody>
          <a:bodyPr/>
          <a:lstStyle/>
          <a:p>
            <a:pPr marL="0" indent="0">
              <a:buNone/>
            </a:pPr>
            <a:r>
              <a:rPr lang="en-US" sz="2000" dirty="0" smtClean="0"/>
              <a:t>Assuming, a speaker of a language has 20,000 words of active vocabulary and produces language according to an n-gram model. How many model parameters (probabilities of transitions) need to be stored?</a:t>
            </a:r>
          </a:p>
          <a:p>
            <a:pPr marL="0" indent="0">
              <a:buNone/>
            </a:pPr>
            <a:endParaRPr lang="en-US" sz="2000" dirty="0"/>
          </a:p>
          <a:p>
            <a:pPr marL="0" indent="0">
              <a:buNone/>
            </a:pPr>
            <a:endParaRPr lang="en-US" sz="2000" dirty="0" smtClean="0"/>
          </a:p>
          <a:p>
            <a:pPr marL="0" indent="0">
              <a:buNone/>
            </a:pPr>
            <a:endParaRPr lang="en-US" sz="2000" dirty="0"/>
          </a:p>
          <a:p>
            <a:pPr marL="0" indent="0">
              <a:buNone/>
            </a:pPr>
            <a:endParaRPr lang="en-US" sz="2000" dirty="0" smtClean="0"/>
          </a:p>
          <a:p>
            <a:pPr marL="0" indent="0">
              <a:buNone/>
            </a:pPr>
            <a:endParaRPr lang="en-US" sz="2000" dirty="0"/>
          </a:p>
          <a:p>
            <a:pPr marL="0" indent="0">
              <a:buNone/>
            </a:pPr>
            <a:endParaRPr lang="en-US" sz="2000" dirty="0" smtClean="0"/>
          </a:p>
          <a:p>
            <a:pPr marL="0" indent="0">
              <a:buNone/>
            </a:pPr>
            <a:endParaRPr lang="en-US" sz="2000" dirty="0"/>
          </a:p>
          <a:p>
            <a:pPr marL="0" indent="0">
              <a:buNone/>
            </a:pPr>
            <a:r>
              <a:rPr lang="en-US" sz="2000" dirty="0" smtClean="0"/>
              <a:t>How large needs the corpus to be in order to reliably estimate the parameters for a 4-gram model?</a:t>
            </a:r>
            <a:endParaRPr lang="en-US" sz="2000" dirty="0"/>
          </a:p>
          <a:p>
            <a:pPr marL="0" indent="0">
              <a:buNone/>
            </a:pPr>
            <a:r>
              <a:rPr lang="en-US" sz="2000" dirty="0" smtClean="0"/>
              <a:t>The main influence is the number of symbols. Can we group words into classes in order to reduce this number?</a:t>
            </a:r>
          </a:p>
          <a:p>
            <a:pPr marL="0" indent="0">
              <a:buNone/>
            </a:pPr>
            <a:endParaRPr lang="en-US" sz="2000" dirty="0"/>
          </a:p>
          <a:p>
            <a:pPr marL="0" indent="0">
              <a:buNone/>
            </a:pPr>
            <a:endParaRPr lang="en-US" sz="2000" dirty="0"/>
          </a:p>
        </p:txBody>
      </p:sp>
      <p:graphicFrame>
        <p:nvGraphicFramePr>
          <p:cNvPr id="5" name="Table 4"/>
          <p:cNvGraphicFramePr>
            <a:graphicFrameLocks noGrp="1"/>
          </p:cNvGraphicFramePr>
          <p:nvPr>
            <p:extLst>
              <p:ext uri="{D42A27DB-BD31-4B8C-83A1-F6EECF244321}">
                <p14:modId xmlns:p14="http://schemas.microsoft.com/office/powerpoint/2010/main" val="329403022"/>
              </p:ext>
            </p:extLst>
          </p:nvPr>
        </p:nvGraphicFramePr>
        <p:xfrm>
          <a:off x="914400" y="2804160"/>
          <a:ext cx="6096000" cy="2225040"/>
        </p:xfrm>
        <a:graphic>
          <a:graphicData uri="http://schemas.openxmlformats.org/drawingml/2006/table">
            <a:tbl>
              <a:tblPr firstRow="1" bandRow="1">
                <a:tableStyleId>{1E171933-4619-4E11-9A3F-F7608DF75F80}</a:tableStyleId>
              </a:tblPr>
              <a:tblGrid>
                <a:gridCol w="1524000"/>
                <a:gridCol w="1524000"/>
                <a:gridCol w="1524000"/>
                <a:gridCol w="1524000"/>
              </a:tblGrid>
              <a:tr h="370840">
                <a:tc>
                  <a:txBody>
                    <a:bodyPr/>
                    <a:lstStyle/>
                    <a:p>
                      <a:r>
                        <a:rPr lang="en-US" dirty="0" smtClean="0"/>
                        <a:t>Order</a:t>
                      </a:r>
                      <a:r>
                        <a:rPr lang="en-US" baseline="0" dirty="0" smtClean="0"/>
                        <a:t> of MC</a:t>
                      </a:r>
                      <a:endParaRPr lang="en-US" dirty="0"/>
                    </a:p>
                  </a:txBody>
                  <a:tcPr/>
                </a:tc>
                <a:tc>
                  <a:txBody>
                    <a:bodyPr/>
                    <a:lstStyle/>
                    <a:p>
                      <a:r>
                        <a:rPr lang="en-US" dirty="0" smtClean="0"/>
                        <a:t>n-gram</a:t>
                      </a:r>
                      <a:endParaRPr lang="en-US" dirty="0"/>
                    </a:p>
                  </a:txBody>
                  <a:tcPr/>
                </a:tc>
                <a:tc>
                  <a:txBody>
                    <a:bodyPr/>
                    <a:lstStyle/>
                    <a:p>
                      <a:r>
                        <a:rPr lang="en-US" dirty="0" smtClean="0"/>
                        <a:t>calculation</a:t>
                      </a:r>
                      <a:endParaRPr lang="en-US" dirty="0"/>
                    </a:p>
                  </a:txBody>
                  <a:tcPr/>
                </a:tc>
                <a:tc>
                  <a:txBody>
                    <a:bodyPr/>
                    <a:lstStyle/>
                    <a:p>
                      <a:r>
                        <a:rPr lang="en-US" dirty="0" smtClean="0"/>
                        <a:t>parameters</a:t>
                      </a:r>
                      <a:endParaRPr lang="en-US" dirty="0"/>
                    </a:p>
                  </a:txBody>
                  <a:tcPr/>
                </a:tc>
              </a:tr>
              <a:tr h="370840">
                <a:tc>
                  <a:txBody>
                    <a:bodyPr/>
                    <a:lstStyle/>
                    <a:p>
                      <a:r>
                        <a:rPr lang="en-US" dirty="0" smtClean="0"/>
                        <a:t>-</a:t>
                      </a:r>
                      <a:endParaRPr lang="en-US" dirty="0"/>
                    </a:p>
                  </a:txBody>
                  <a:tcPr/>
                </a:tc>
                <a:tc>
                  <a:txBody>
                    <a:bodyPr/>
                    <a:lstStyle/>
                    <a:p>
                      <a:r>
                        <a:rPr lang="en-US" dirty="0" smtClean="0"/>
                        <a:t>unigram</a:t>
                      </a:r>
                      <a:endParaRPr lang="en-US" dirty="0"/>
                    </a:p>
                  </a:txBody>
                  <a:tcPr/>
                </a:tc>
                <a:tc>
                  <a:txBody>
                    <a:bodyPr/>
                    <a:lstStyle/>
                    <a:p>
                      <a:r>
                        <a:rPr lang="en-US" dirty="0" smtClean="0"/>
                        <a:t>20,000</a:t>
                      </a:r>
                      <a:endParaRPr lang="en-US" dirty="0"/>
                    </a:p>
                  </a:txBody>
                  <a:tcPr/>
                </a:tc>
                <a:tc>
                  <a:txBody>
                    <a:bodyPr/>
                    <a:lstStyle/>
                    <a:p>
                      <a:r>
                        <a:rPr lang="en-US" dirty="0" smtClean="0"/>
                        <a:t>2E4</a:t>
                      </a:r>
                      <a:endParaRPr lang="en-US" dirty="0"/>
                    </a:p>
                  </a:txBody>
                  <a:tcPr/>
                </a:tc>
              </a:tr>
              <a:tr h="370840">
                <a:tc>
                  <a:txBody>
                    <a:bodyPr/>
                    <a:lstStyle/>
                    <a:p>
                      <a:r>
                        <a:rPr lang="en-US" dirty="0" smtClean="0"/>
                        <a:t>1</a:t>
                      </a:r>
                      <a:endParaRPr lang="en-US" dirty="0"/>
                    </a:p>
                  </a:txBody>
                  <a:tcPr/>
                </a:tc>
                <a:tc>
                  <a:txBody>
                    <a:bodyPr/>
                    <a:lstStyle/>
                    <a:p>
                      <a:r>
                        <a:rPr lang="en-US" dirty="0" smtClean="0"/>
                        <a:t>bigram</a:t>
                      </a:r>
                      <a:endParaRPr lang="en-US" dirty="0"/>
                    </a:p>
                  </a:txBody>
                  <a:tcPr/>
                </a:tc>
                <a:tc>
                  <a:txBody>
                    <a:bodyPr/>
                    <a:lstStyle/>
                    <a:p>
                      <a:r>
                        <a:rPr lang="en-US" dirty="0" smtClean="0"/>
                        <a:t>20,000</a:t>
                      </a:r>
                      <a:r>
                        <a:rPr lang="en-US" baseline="30000" dirty="0" smtClean="0"/>
                        <a:t>2</a:t>
                      </a:r>
                      <a:endParaRPr lang="en-US" dirty="0"/>
                    </a:p>
                  </a:txBody>
                  <a:tcPr/>
                </a:tc>
                <a:tc>
                  <a:txBody>
                    <a:bodyPr/>
                    <a:lstStyle/>
                    <a:p>
                      <a:r>
                        <a:rPr lang="en-US" dirty="0" smtClean="0"/>
                        <a:t>4E8</a:t>
                      </a:r>
                      <a:endParaRPr lang="en-US" dirty="0"/>
                    </a:p>
                  </a:txBody>
                  <a:tcPr/>
                </a:tc>
              </a:tr>
              <a:tr h="370840">
                <a:tc>
                  <a:txBody>
                    <a:bodyPr/>
                    <a:lstStyle/>
                    <a:p>
                      <a:r>
                        <a:rPr lang="en-US" dirty="0" smtClean="0"/>
                        <a:t>2</a:t>
                      </a:r>
                      <a:endParaRPr lang="en-US" dirty="0"/>
                    </a:p>
                  </a:txBody>
                  <a:tcPr/>
                </a:tc>
                <a:tc>
                  <a:txBody>
                    <a:bodyPr/>
                    <a:lstStyle/>
                    <a:p>
                      <a:r>
                        <a:rPr lang="en-US" dirty="0" smtClean="0"/>
                        <a:t>trigram</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20,000</a:t>
                      </a:r>
                      <a:r>
                        <a:rPr lang="en-US" baseline="30000" dirty="0" smtClean="0"/>
                        <a:t>3</a:t>
                      </a:r>
                      <a:endParaRPr lang="en-US" dirty="0" smtClean="0"/>
                    </a:p>
                  </a:txBody>
                  <a:tcPr/>
                </a:tc>
                <a:tc>
                  <a:txBody>
                    <a:bodyPr/>
                    <a:lstStyle/>
                    <a:p>
                      <a:r>
                        <a:rPr lang="en-US" dirty="0" smtClean="0"/>
                        <a:t>8E12</a:t>
                      </a:r>
                      <a:endParaRPr lang="en-US" dirty="0"/>
                    </a:p>
                  </a:txBody>
                  <a:tcPr/>
                </a:tc>
              </a:tr>
              <a:tr h="370840">
                <a:tc>
                  <a:txBody>
                    <a:bodyPr/>
                    <a:lstStyle/>
                    <a:p>
                      <a:r>
                        <a:rPr lang="en-US" dirty="0" smtClean="0"/>
                        <a:t>3</a:t>
                      </a:r>
                      <a:endParaRPr lang="en-US" dirty="0"/>
                    </a:p>
                  </a:txBody>
                  <a:tcPr/>
                </a:tc>
                <a:tc>
                  <a:txBody>
                    <a:bodyPr/>
                    <a:lstStyle/>
                    <a:p>
                      <a:r>
                        <a:rPr lang="en-US" dirty="0" smtClean="0"/>
                        <a:t>4-gram</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20,000</a:t>
                      </a:r>
                      <a:r>
                        <a:rPr lang="en-US" baseline="30000" dirty="0" smtClean="0"/>
                        <a:t>4</a:t>
                      </a:r>
                      <a:endParaRPr lang="en-US" dirty="0" smtClean="0"/>
                    </a:p>
                  </a:txBody>
                  <a:tcPr/>
                </a:tc>
                <a:tc>
                  <a:txBody>
                    <a:bodyPr/>
                    <a:lstStyle/>
                    <a:p>
                      <a:r>
                        <a:rPr lang="en-US" dirty="0" smtClean="0"/>
                        <a:t>1.6E17</a:t>
                      </a:r>
                      <a:endParaRPr lang="en-US" dirty="0"/>
                    </a:p>
                  </a:txBody>
                  <a:tcPr/>
                </a:tc>
              </a:tr>
              <a:tr h="370840">
                <a:tc>
                  <a:txBody>
                    <a:bodyPr/>
                    <a:lstStyle/>
                    <a:p>
                      <a:r>
                        <a:rPr lang="en-US" dirty="0" smtClean="0"/>
                        <a:t>…</a:t>
                      </a:r>
                      <a:endParaRPr lang="en-US" dirty="0"/>
                    </a:p>
                  </a:txBody>
                  <a:tcPr/>
                </a:tc>
                <a:tc>
                  <a:txBody>
                    <a:bodyPr/>
                    <a:lstStyle/>
                    <a:p>
                      <a:r>
                        <a:rPr lang="en-US" dirty="0" smtClean="0"/>
                        <a:t>…</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t>
                      </a:r>
                    </a:p>
                  </a:txBody>
                  <a:tcPr/>
                </a:tc>
                <a:tc>
                  <a:txBody>
                    <a:bodyPr/>
                    <a:lstStyle/>
                    <a:p>
                      <a:r>
                        <a:rPr lang="en-US" dirty="0" smtClean="0"/>
                        <a:t>…</a:t>
                      </a:r>
                      <a:endParaRPr lang="en-US" dirty="0"/>
                    </a:p>
                  </a:txBody>
                  <a:tcPr/>
                </a:tc>
              </a:tr>
            </a:tbl>
          </a:graphicData>
        </a:graphic>
      </p:graphicFrame>
      <p:sp>
        <p:nvSpPr>
          <p:cNvPr id="6"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7"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61897368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171450"/>
            <a:ext cx="6877050" cy="838200"/>
          </a:xfrm>
        </p:spPr>
        <p:txBody>
          <a:bodyPr/>
          <a:lstStyle/>
          <a:p>
            <a:pPr algn="l"/>
            <a:r>
              <a:rPr lang="en-US" sz="4000" dirty="0" smtClean="0"/>
              <a:t>Maximum likelihood estimation (MLE)</a:t>
            </a:r>
            <a:endParaRPr lang="en-US" sz="4000" dirty="0"/>
          </a:p>
        </p:txBody>
      </p:sp>
      <p:sp>
        <p:nvSpPr>
          <p:cNvPr id="3" name="Content Placeholder 2"/>
          <p:cNvSpPr>
            <a:spLocks noGrp="1"/>
          </p:cNvSpPr>
          <p:nvPr>
            <p:ph idx="1"/>
          </p:nvPr>
        </p:nvSpPr>
        <p:spPr/>
        <p:txBody>
          <a:bodyPr/>
          <a:lstStyle/>
          <a:p>
            <a:pPr marL="0" indent="0">
              <a:buNone/>
            </a:pPr>
            <a:r>
              <a:rPr lang="en-US" sz="2000" dirty="0" smtClean="0"/>
              <a:t>We initialize our n-gram model from </a:t>
            </a:r>
            <a:r>
              <a:rPr lang="en-US" sz="2000" b="1" dirty="0" smtClean="0"/>
              <a:t>corpus counts</a:t>
            </a:r>
            <a:r>
              <a:rPr lang="en-US" sz="2000" dirty="0" smtClean="0"/>
              <a:t>: </a:t>
            </a:r>
          </a:p>
          <a:p>
            <a:pPr marL="0" indent="0">
              <a:buNone/>
            </a:pPr>
            <a:endParaRPr lang="en-US" sz="2000" dirty="0"/>
          </a:p>
          <a:p>
            <a:pPr marL="0" indent="0">
              <a:buNone/>
            </a:pPr>
            <a:r>
              <a:rPr lang="en-US" sz="2000" dirty="0" smtClean="0"/>
              <a:t>Let </a:t>
            </a:r>
            <a:r>
              <a:rPr lang="en-US" sz="2000" i="1" dirty="0" smtClean="0"/>
              <a:t>C(</a:t>
            </a:r>
            <a:r>
              <a:rPr lang="en-US" sz="2000" i="1" dirty="0"/>
              <a:t>w</a:t>
            </a:r>
            <a:r>
              <a:rPr lang="en-US" sz="2000" i="1" baseline="-25000" dirty="0"/>
              <a:t>1</a:t>
            </a:r>
            <a:r>
              <a:rPr lang="en-US" sz="2000" i="1" dirty="0"/>
              <a:t>,…</a:t>
            </a:r>
            <a:r>
              <a:rPr lang="en-US" sz="2000" i="1" dirty="0" err="1" smtClean="0"/>
              <a:t>w</a:t>
            </a:r>
            <a:r>
              <a:rPr lang="en-US" sz="2000" i="1" baseline="-25000" dirty="0" err="1" smtClean="0"/>
              <a:t>n</a:t>
            </a:r>
            <a:r>
              <a:rPr lang="en-US" sz="2000" i="1" dirty="0" smtClean="0"/>
              <a:t>)</a:t>
            </a:r>
            <a:r>
              <a:rPr lang="en-US" sz="2000" dirty="0" smtClean="0"/>
              <a:t> be the number of times we see the sequence </a:t>
            </a:r>
            <a:r>
              <a:rPr lang="en-US" sz="2000" i="1" dirty="0"/>
              <a:t>w</a:t>
            </a:r>
            <a:r>
              <a:rPr lang="en-US" sz="2000" i="1" baseline="-25000" dirty="0"/>
              <a:t>1</a:t>
            </a:r>
            <a:r>
              <a:rPr lang="en-US" sz="2000" i="1" dirty="0"/>
              <a:t>,</a:t>
            </a:r>
            <a:r>
              <a:rPr lang="en-US" sz="2000" i="1" dirty="0" smtClean="0"/>
              <a:t>…,</a:t>
            </a:r>
            <a:r>
              <a:rPr lang="en-US" sz="2000" i="1" dirty="0" err="1" smtClean="0"/>
              <a:t>w</a:t>
            </a:r>
            <a:r>
              <a:rPr lang="en-US" sz="2000" i="1" baseline="-25000" dirty="0" err="1" smtClean="0"/>
              <a:t>n</a:t>
            </a:r>
            <a:r>
              <a:rPr lang="en-US" sz="2000" dirty="0" smtClean="0"/>
              <a:t> in our corpus. Then, the empirical probability of seeing </a:t>
            </a:r>
            <a:r>
              <a:rPr lang="en-US" sz="2000" i="1" dirty="0" err="1"/>
              <a:t>w</a:t>
            </a:r>
            <a:r>
              <a:rPr lang="en-US" sz="2000" i="1" baseline="-25000" dirty="0" err="1"/>
              <a:t>n</a:t>
            </a:r>
            <a:r>
              <a:rPr lang="en-US" sz="2000" dirty="0" smtClean="0"/>
              <a:t> after </a:t>
            </a:r>
            <a:r>
              <a:rPr lang="en-US" sz="2000" i="1" dirty="0"/>
              <a:t>w</a:t>
            </a:r>
            <a:r>
              <a:rPr lang="en-US" sz="2000" i="1" baseline="-25000" dirty="0"/>
              <a:t>1</a:t>
            </a:r>
            <a:r>
              <a:rPr lang="en-US" sz="2000" i="1" dirty="0"/>
              <a:t>,…</a:t>
            </a:r>
            <a:r>
              <a:rPr lang="en-US" sz="2000" i="1" dirty="0" smtClean="0"/>
              <a:t>w</a:t>
            </a:r>
            <a:r>
              <a:rPr lang="en-US" sz="2000" i="1" baseline="-25000" dirty="0" smtClean="0"/>
              <a:t>n-1</a:t>
            </a:r>
            <a:r>
              <a:rPr lang="en-US" sz="2000" i="1" dirty="0" smtClean="0"/>
              <a:t> </a:t>
            </a:r>
            <a:r>
              <a:rPr lang="en-US" sz="2000" dirty="0" smtClean="0"/>
              <a:t>is:</a:t>
            </a:r>
          </a:p>
          <a:p>
            <a:pPr marL="0" indent="0">
              <a:buNone/>
            </a:pPr>
            <a:endParaRPr lang="en-US" sz="2000" dirty="0" smtClean="0"/>
          </a:p>
          <a:p>
            <a:pPr marL="0" indent="0">
              <a:buNone/>
            </a:pPr>
            <a:endParaRPr lang="en-US" sz="2000" dirty="0" smtClean="0"/>
          </a:p>
          <a:p>
            <a:pPr marL="0" indent="0">
              <a:buNone/>
            </a:pPr>
            <a:endParaRPr lang="en-US" sz="2000" dirty="0"/>
          </a:p>
          <a:p>
            <a:pPr marL="0" indent="0">
              <a:buNone/>
            </a:pPr>
            <a:r>
              <a:rPr lang="en-US" sz="2000" dirty="0" smtClean="0"/>
              <a:t>Thus, empirical probability corresponds here to the relative frequency of observing </a:t>
            </a:r>
            <a:r>
              <a:rPr lang="en-US" sz="2000" i="1" dirty="0" err="1"/>
              <a:t>w</a:t>
            </a:r>
            <a:r>
              <a:rPr lang="en-US" sz="2000" i="1" baseline="-25000" dirty="0" err="1"/>
              <a:t>n</a:t>
            </a:r>
            <a:r>
              <a:rPr lang="en-US" sz="2000" dirty="0"/>
              <a:t> after </a:t>
            </a:r>
            <a:r>
              <a:rPr lang="en-US" sz="2000" i="1" dirty="0"/>
              <a:t>w</a:t>
            </a:r>
            <a:r>
              <a:rPr lang="en-US" sz="2000" i="1" baseline="-25000" dirty="0"/>
              <a:t>1</a:t>
            </a:r>
            <a:r>
              <a:rPr lang="en-US" sz="2000" i="1" dirty="0"/>
              <a:t>,…w</a:t>
            </a:r>
            <a:r>
              <a:rPr lang="en-US" sz="2000" i="1" baseline="-25000" dirty="0"/>
              <a:t>n-</a:t>
            </a:r>
            <a:r>
              <a:rPr lang="en-US" sz="2000" i="1" baseline="-25000" dirty="0" smtClean="0"/>
              <a:t>1</a:t>
            </a:r>
            <a:r>
              <a:rPr lang="en-US" sz="2000" dirty="0" smtClean="0"/>
              <a:t> has been observed already.</a:t>
            </a:r>
          </a:p>
          <a:p>
            <a:pPr marL="0" indent="0">
              <a:buNone/>
            </a:pPr>
            <a:endParaRPr lang="en-US" sz="2000" dirty="0"/>
          </a:p>
          <a:p>
            <a:pPr marL="0" indent="0">
              <a:buNone/>
            </a:pPr>
            <a:r>
              <a:rPr lang="en-US" sz="2000" dirty="0" smtClean="0"/>
              <a:t>MLE maximizes the probability of the training corpus T: If the probability of the training corpus is computed by accepting it with the n-gram model, there is no n-gram model of the same order that would assign a higher probability to T.</a:t>
            </a:r>
            <a:endParaRPr lang="en-US" sz="2000" dirty="0"/>
          </a:p>
          <a:p>
            <a:pPr marL="0" indent="0">
              <a:buNone/>
            </a:pPr>
            <a:endParaRPr lang="en-US" sz="2000" dirty="0"/>
          </a:p>
        </p:txBody>
      </p:sp>
      <p:graphicFrame>
        <p:nvGraphicFramePr>
          <p:cNvPr id="5" name="Object 4"/>
          <p:cNvGraphicFramePr>
            <a:graphicFrameLocks noChangeAspect="1"/>
          </p:cNvGraphicFramePr>
          <p:nvPr>
            <p:extLst>
              <p:ext uri="{D42A27DB-BD31-4B8C-83A1-F6EECF244321}">
                <p14:modId xmlns:p14="http://schemas.microsoft.com/office/powerpoint/2010/main" val="391217649"/>
              </p:ext>
            </p:extLst>
          </p:nvPr>
        </p:nvGraphicFramePr>
        <p:xfrm>
          <a:off x="1828799" y="3048000"/>
          <a:ext cx="3480487" cy="762000"/>
        </p:xfrm>
        <a:graphic>
          <a:graphicData uri="http://schemas.openxmlformats.org/presentationml/2006/ole">
            <mc:AlternateContent xmlns:mc="http://schemas.openxmlformats.org/markup-compatibility/2006">
              <mc:Choice xmlns:v="urn:schemas-microsoft-com:vml" Requires="v">
                <p:oleObj spid="_x0000_s8239" name="Equation" r:id="rId3" imgW="2130120" imgH="456840" progId="Equation.3">
                  <p:embed/>
                </p:oleObj>
              </mc:Choice>
              <mc:Fallback>
                <p:oleObj name="Equation" r:id="rId3" imgW="2130120" imgH="45684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28799" y="3048000"/>
                        <a:ext cx="3480487" cy="7620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7"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2532019742"/>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3375" y="-50800"/>
            <a:ext cx="6877050" cy="838200"/>
          </a:xfrm>
        </p:spPr>
        <p:txBody>
          <a:bodyPr/>
          <a:lstStyle/>
          <a:p>
            <a:pPr algn="l"/>
            <a:r>
              <a:rPr lang="en-US" sz="4000" dirty="0" smtClean="0"/>
              <a:t>Examples: Shakespeare </a:t>
            </a:r>
            <a:br>
              <a:rPr lang="en-US" sz="4000" dirty="0" smtClean="0"/>
            </a:br>
            <a:r>
              <a:rPr lang="en-US" sz="4000" dirty="0" smtClean="0"/>
              <a:t>with n-gram models</a:t>
            </a:r>
            <a:br>
              <a:rPr lang="en-US" sz="4000" dirty="0" smtClean="0"/>
            </a:br>
            <a:r>
              <a:rPr lang="en-US" sz="1600" b="0" dirty="0" smtClean="0"/>
              <a:t>(from </a:t>
            </a:r>
            <a:r>
              <a:rPr lang="en-US" sz="1600" b="0" dirty="0" err="1" smtClean="0"/>
              <a:t>Jurafsky</a:t>
            </a:r>
            <a:r>
              <a:rPr lang="en-US" sz="1600" b="0" dirty="0" smtClean="0"/>
              <a:t>/Martin, Section 4.3)</a:t>
            </a:r>
            <a:endParaRPr lang="en-US" sz="1600" b="0" dirty="0"/>
          </a:p>
        </p:txBody>
      </p:sp>
      <p:sp>
        <p:nvSpPr>
          <p:cNvPr id="3" name="Content Placeholder 2"/>
          <p:cNvSpPr>
            <a:spLocks noGrp="1"/>
          </p:cNvSpPr>
          <p:nvPr>
            <p:ph idx="1"/>
          </p:nvPr>
        </p:nvSpPr>
        <p:spPr/>
        <p:txBody>
          <a:bodyPr/>
          <a:lstStyle/>
          <a:p>
            <a:pPr marL="0" indent="0">
              <a:buNone/>
            </a:pPr>
            <a:r>
              <a:rPr lang="en-US" sz="2000" b="1" dirty="0" smtClean="0"/>
              <a:t>Unigram</a:t>
            </a:r>
            <a:endParaRPr lang="en-US" sz="2000" dirty="0" smtClean="0"/>
          </a:p>
          <a:p>
            <a:pPr marL="0" indent="0">
              <a:buNone/>
            </a:pPr>
            <a:r>
              <a:rPr lang="en-US" sz="2000" dirty="0" smtClean="0"/>
              <a:t>To him swallowed confess hear both. Which. Of save on trail for are ay device and rote life have // Every enter now severally so, let //</a:t>
            </a:r>
          </a:p>
          <a:p>
            <a:pPr marL="0" indent="0">
              <a:buNone/>
            </a:pPr>
            <a:r>
              <a:rPr lang="en-US" sz="2000" b="1" dirty="0" smtClean="0"/>
              <a:t>Bigram</a:t>
            </a:r>
            <a:endParaRPr lang="en-US" sz="2000" dirty="0" smtClean="0"/>
          </a:p>
          <a:p>
            <a:pPr marL="0" indent="0">
              <a:buNone/>
            </a:pPr>
            <a:r>
              <a:rPr lang="en-US" sz="2000" dirty="0" smtClean="0"/>
              <a:t>What means, sir. I confess she? then all sorts, he is trim, captain. //</a:t>
            </a:r>
          </a:p>
          <a:p>
            <a:pPr marL="0" indent="0">
              <a:buNone/>
            </a:pPr>
            <a:r>
              <a:rPr lang="en-US" sz="2000" dirty="0" smtClean="0"/>
              <a:t>Why dost stand forth thy canopy, forsooth; he is this palpable hit the King Henry. Live king. Follow. //</a:t>
            </a:r>
          </a:p>
          <a:p>
            <a:pPr marL="0" indent="0">
              <a:buNone/>
            </a:pPr>
            <a:r>
              <a:rPr lang="en-US" sz="2000" b="1" dirty="0" smtClean="0"/>
              <a:t>Trigram</a:t>
            </a:r>
            <a:endParaRPr lang="en-US" sz="2000" dirty="0" smtClean="0"/>
          </a:p>
          <a:p>
            <a:pPr marL="0" indent="0">
              <a:buNone/>
            </a:pPr>
            <a:r>
              <a:rPr lang="en-US" sz="2000" dirty="0" smtClean="0"/>
              <a:t>Sweet prince, Falstaff shall die. Harry of </a:t>
            </a:r>
            <a:r>
              <a:rPr lang="en-US" sz="2000" dirty="0" err="1" smtClean="0"/>
              <a:t>Mommouth’s</a:t>
            </a:r>
            <a:r>
              <a:rPr lang="en-US" sz="2000" dirty="0" smtClean="0"/>
              <a:t> grave. // This shall forbid I should be branded, if renown made it empty. //</a:t>
            </a:r>
          </a:p>
          <a:p>
            <a:pPr marL="0" indent="0">
              <a:buNone/>
            </a:pPr>
            <a:r>
              <a:rPr lang="en-US" sz="2000" b="1" dirty="0" smtClean="0"/>
              <a:t>4-gram</a:t>
            </a:r>
            <a:endParaRPr lang="en-US" sz="2000" dirty="0" smtClean="0"/>
          </a:p>
          <a:p>
            <a:pPr marL="0" indent="0">
              <a:buNone/>
            </a:pPr>
            <a:r>
              <a:rPr lang="en-US" sz="2000" dirty="0" smtClean="0"/>
              <a:t>King Henry. What! I will go seek the traitor </a:t>
            </a:r>
            <a:r>
              <a:rPr lang="en-US" sz="2000" dirty="0" err="1" smtClean="0"/>
              <a:t>Glouchester</a:t>
            </a:r>
            <a:r>
              <a:rPr lang="en-US" sz="2000" dirty="0" smtClean="0"/>
              <a:t>. Exeunt some of the watch. A great banquet </a:t>
            </a:r>
            <a:r>
              <a:rPr lang="en-US" sz="2000" dirty="0" err="1" smtClean="0"/>
              <a:t>serv’d</a:t>
            </a:r>
            <a:r>
              <a:rPr lang="en-US" sz="2000" dirty="0" smtClean="0"/>
              <a:t> in; // Will you not tell me who I am? // </a:t>
            </a:r>
          </a:p>
          <a:p>
            <a:pPr marL="0" indent="0">
              <a:buNone/>
            </a:pPr>
            <a:endParaRPr lang="en-US" sz="2000" dirty="0" smtClean="0"/>
          </a:p>
          <a:p>
            <a:pPr marL="0" indent="0">
              <a:buNone/>
            </a:pPr>
            <a:endParaRPr lang="en-US" sz="2000" dirty="0" smtClean="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495496923"/>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841" y="336550"/>
            <a:ext cx="6877050" cy="838200"/>
          </a:xfrm>
        </p:spPr>
        <p:txBody>
          <a:bodyPr/>
          <a:lstStyle/>
          <a:p>
            <a:pPr algn="l"/>
            <a:r>
              <a:rPr lang="en-US" sz="4000" dirty="0" smtClean="0"/>
              <a:t>Accepting with MLE-models</a:t>
            </a:r>
            <a:endParaRPr lang="en-US" sz="4000" dirty="0"/>
          </a:p>
        </p:txBody>
      </p:sp>
      <p:sp>
        <p:nvSpPr>
          <p:cNvPr id="3" name="Content Placeholder 2"/>
          <p:cNvSpPr>
            <a:spLocks noGrp="1"/>
          </p:cNvSpPr>
          <p:nvPr>
            <p:ph idx="1"/>
          </p:nvPr>
        </p:nvSpPr>
        <p:spPr>
          <a:xfrm>
            <a:off x="152400" y="1592263"/>
            <a:ext cx="8991601" cy="4789487"/>
          </a:xfrm>
          <a:ln>
            <a:noFill/>
          </a:ln>
        </p:spPr>
        <p:txBody>
          <a:bodyPr/>
          <a:lstStyle/>
          <a:p>
            <a:pPr marL="0" indent="0">
              <a:buNone/>
            </a:pPr>
            <a:r>
              <a:rPr lang="en-US" sz="2200" dirty="0" smtClean="0"/>
              <a:t>What happens when a n-gram model trained with MLE encounters an unseen word, or unseen n-gram in a sentence </a:t>
            </a:r>
            <a:r>
              <a:rPr lang="en-US" sz="2200" i="1" dirty="0" smtClean="0"/>
              <a:t>S</a:t>
            </a:r>
            <a:r>
              <a:rPr lang="en-US" sz="2200" dirty="0" smtClean="0"/>
              <a:t>?</a:t>
            </a:r>
          </a:p>
          <a:p>
            <a:pPr marL="0" indent="0">
              <a:buNone/>
            </a:pPr>
            <a:endParaRPr lang="en-US" sz="2200" dirty="0" smtClean="0"/>
          </a:p>
          <a:p>
            <a:pPr marL="0" indent="0">
              <a:buNone/>
            </a:pPr>
            <a:endParaRPr lang="en-US" sz="2200" dirty="0"/>
          </a:p>
          <a:p>
            <a:pPr marL="0" indent="0">
              <a:buNone/>
            </a:pPr>
            <a:endParaRPr lang="en-US" sz="2200" dirty="0"/>
          </a:p>
          <a:p>
            <a:pPr marL="0" indent="0">
              <a:buNone/>
            </a:pPr>
            <a:endParaRPr lang="en-US" sz="2200" dirty="0" smtClean="0"/>
          </a:p>
          <a:p>
            <a:pPr marL="0" indent="0">
              <a:buNone/>
            </a:pPr>
            <a:endParaRPr lang="en-US" sz="2200" dirty="0"/>
          </a:p>
          <a:p>
            <a:pPr marL="0" indent="0">
              <a:buNone/>
            </a:pPr>
            <a:endParaRPr lang="en-US" sz="2200" dirty="0" smtClean="0"/>
          </a:p>
          <a:p>
            <a:pPr marL="0" indent="0">
              <a:buNone/>
            </a:pPr>
            <a:endParaRPr lang="en-US" sz="2200" dirty="0"/>
          </a:p>
          <a:p>
            <a:pPr marL="0" indent="0">
              <a:buNone/>
            </a:pPr>
            <a:endParaRPr lang="en-US" sz="2200" dirty="0" smtClean="0"/>
          </a:p>
          <a:p>
            <a:pPr marL="0" indent="0">
              <a:buNone/>
            </a:pPr>
            <a:endParaRPr lang="en-US" sz="2200" dirty="0"/>
          </a:p>
          <a:p>
            <a:pPr marL="0" indent="0">
              <a:buNone/>
            </a:pPr>
            <a:endParaRPr lang="en-US" sz="2200" dirty="0"/>
          </a:p>
          <a:p>
            <a:pPr marL="0" indent="0">
              <a:buNone/>
            </a:pPr>
            <a:endParaRPr lang="en-US" sz="2200" dirty="0" smtClean="0"/>
          </a:p>
          <a:p>
            <a:pPr marL="0" indent="0">
              <a:buNone/>
            </a:pPr>
            <a:endParaRPr lang="en-US" sz="2200" dirty="0"/>
          </a:p>
        </p:txBody>
      </p:sp>
      <p:grpSp>
        <p:nvGrpSpPr>
          <p:cNvPr id="37" name="Group 36"/>
          <p:cNvGrpSpPr/>
          <p:nvPr/>
        </p:nvGrpSpPr>
        <p:grpSpPr>
          <a:xfrm>
            <a:off x="6657310" y="2209800"/>
            <a:ext cx="1600200" cy="381000"/>
            <a:chOff x="6657310" y="2819400"/>
            <a:chExt cx="1600200" cy="381000"/>
          </a:xfrm>
        </p:grpSpPr>
        <p:cxnSp>
          <p:nvCxnSpPr>
            <p:cNvPr id="6" name="Straight Connector 5"/>
            <p:cNvCxnSpPr/>
            <p:nvPr/>
          </p:nvCxnSpPr>
          <p:spPr>
            <a:xfrm flipH="1">
              <a:off x="6657310" y="3020086"/>
              <a:ext cx="1600200" cy="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8" name="Oval 7"/>
            <p:cNvSpPr/>
            <p:nvPr/>
          </p:nvSpPr>
          <p:spPr>
            <a:xfrm>
              <a:off x="6934200" y="2819400"/>
              <a:ext cx="1066800" cy="381000"/>
            </a:xfrm>
            <a:prstGeom prst="ellipse">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smtClean="0">
                  <a:solidFill>
                    <a:srgbClr val="FF0000"/>
                  </a:solidFill>
                </a:rPr>
                <a:t>trigram count</a:t>
              </a:r>
              <a:endParaRPr lang="en-US" sz="1400" dirty="0">
                <a:solidFill>
                  <a:srgbClr val="FF0000"/>
                </a:solidFill>
              </a:endParaRPr>
            </a:p>
          </p:txBody>
        </p:sp>
      </p:grpSp>
      <p:grpSp>
        <p:nvGrpSpPr>
          <p:cNvPr id="38" name="Group 37"/>
          <p:cNvGrpSpPr/>
          <p:nvPr/>
        </p:nvGrpSpPr>
        <p:grpSpPr>
          <a:xfrm>
            <a:off x="4800600" y="2209800"/>
            <a:ext cx="1600200" cy="381000"/>
            <a:chOff x="6657310" y="2819400"/>
            <a:chExt cx="1600200" cy="381000"/>
          </a:xfrm>
        </p:grpSpPr>
        <p:cxnSp>
          <p:nvCxnSpPr>
            <p:cNvPr id="39" name="Straight Connector 38"/>
            <p:cNvCxnSpPr/>
            <p:nvPr/>
          </p:nvCxnSpPr>
          <p:spPr>
            <a:xfrm flipH="1">
              <a:off x="6657310" y="3020086"/>
              <a:ext cx="1600200" cy="0"/>
            </a:xfrm>
            <a:prstGeom prst="line">
              <a:avLst/>
            </a:prstGeom>
            <a:ln>
              <a:solidFill>
                <a:srgbClr val="009242"/>
              </a:solidFill>
            </a:ln>
          </p:spPr>
          <p:style>
            <a:lnRef idx="1">
              <a:schemeClr val="dk1"/>
            </a:lnRef>
            <a:fillRef idx="0">
              <a:schemeClr val="dk1"/>
            </a:fillRef>
            <a:effectRef idx="0">
              <a:schemeClr val="dk1"/>
            </a:effectRef>
            <a:fontRef idx="minor">
              <a:schemeClr val="tx1"/>
            </a:fontRef>
          </p:style>
        </p:cxnSp>
        <p:sp>
          <p:nvSpPr>
            <p:cNvPr id="40" name="Oval 39"/>
            <p:cNvSpPr/>
            <p:nvPr/>
          </p:nvSpPr>
          <p:spPr>
            <a:xfrm>
              <a:off x="6934200" y="2819400"/>
              <a:ext cx="1066800" cy="381000"/>
            </a:xfrm>
            <a:prstGeom prst="ellipse">
              <a:avLst/>
            </a:prstGeom>
            <a:ln>
              <a:solidFill>
                <a:srgbClr val="009242"/>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smtClean="0">
                  <a:solidFill>
                    <a:srgbClr val="009242"/>
                  </a:solidFill>
                </a:rPr>
                <a:t>bigram count</a:t>
              </a:r>
              <a:endParaRPr lang="en-US" sz="1400" dirty="0">
                <a:solidFill>
                  <a:srgbClr val="009242"/>
                </a:solidFill>
              </a:endParaRPr>
            </a:p>
          </p:txBody>
        </p:sp>
      </p:grpSp>
      <p:grpSp>
        <p:nvGrpSpPr>
          <p:cNvPr id="11" name="Group 10"/>
          <p:cNvGrpSpPr/>
          <p:nvPr/>
        </p:nvGrpSpPr>
        <p:grpSpPr>
          <a:xfrm>
            <a:off x="1295400" y="3195420"/>
            <a:ext cx="1600200" cy="297256"/>
            <a:chOff x="914400" y="4980914"/>
            <a:chExt cx="1600200" cy="381000"/>
          </a:xfrm>
        </p:grpSpPr>
        <p:cxnSp>
          <p:nvCxnSpPr>
            <p:cNvPr id="9" name="Straight Connector 8"/>
            <p:cNvCxnSpPr/>
            <p:nvPr/>
          </p:nvCxnSpPr>
          <p:spPr>
            <a:xfrm flipH="1">
              <a:off x="914400" y="5181600"/>
              <a:ext cx="1600200" cy="0"/>
            </a:xfrm>
            <a:prstGeom prst="line">
              <a:avLst/>
            </a:prstGeom>
            <a:ln>
              <a:solidFill>
                <a:srgbClr val="008000"/>
              </a:solidFill>
            </a:ln>
          </p:spPr>
          <p:style>
            <a:lnRef idx="1">
              <a:schemeClr val="dk1"/>
            </a:lnRef>
            <a:fillRef idx="0">
              <a:schemeClr val="dk1"/>
            </a:fillRef>
            <a:effectRef idx="0">
              <a:schemeClr val="dk1"/>
            </a:effectRef>
            <a:fontRef idx="minor">
              <a:schemeClr val="tx1"/>
            </a:fontRef>
          </p:style>
        </p:cxnSp>
        <p:sp>
          <p:nvSpPr>
            <p:cNvPr id="10" name="Oval 9"/>
            <p:cNvSpPr/>
            <p:nvPr/>
          </p:nvSpPr>
          <p:spPr>
            <a:xfrm>
              <a:off x="1343690" y="4980914"/>
              <a:ext cx="713710" cy="381000"/>
            </a:xfrm>
            <a:prstGeom prst="ellipse">
              <a:avLst/>
            </a:prstGeom>
            <a:ln>
              <a:solidFill>
                <a:srgbClr val="008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rgbClr val="008000"/>
                  </a:solidFill>
                </a:rPr>
                <a:t>14</a:t>
              </a:r>
              <a:endParaRPr lang="en-US" dirty="0">
                <a:solidFill>
                  <a:srgbClr val="008000"/>
                </a:solidFill>
              </a:endParaRPr>
            </a:p>
          </p:txBody>
        </p:sp>
      </p:grpSp>
      <p:grpSp>
        <p:nvGrpSpPr>
          <p:cNvPr id="12" name="Group 11"/>
          <p:cNvGrpSpPr/>
          <p:nvPr/>
        </p:nvGrpSpPr>
        <p:grpSpPr>
          <a:xfrm>
            <a:off x="685800" y="4206089"/>
            <a:ext cx="2286000" cy="297256"/>
            <a:chOff x="914400" y="5133314"/>
            <a:chExt cx="1600200" cy="381000"/>
          </a:xfrm>
        </p:grpSpPr>
        <p:cxnSp>
          <p:nvCxnSpPr>
            <p:cNvPr id="13" name="Straight Connector 12"/>
            <p:cNvCxnSpPr/>
            <p:nvPr/>
          </p:nvCxnSpPr>
          <p:spPr>
            <a:xfrm flipH="1">
              <a:off x="914400" y="5334000"/>
              <a:ext cx="1600200" cy="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14" name="Oval 13"/>
            <p:cNvSpPr/>
            <p:nvPr/>
          </p:nvSpPr>
          <p:spPr>
            <a:xfrm>
              <a:off x="1343690" y="5133314"/>
              <a:ext cx="713710" cy="381000"/>
            </a:xfrm>
            <a:prstGeom prst="ellipse">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a:solidFill>
                    <a:srgbClr val="FF0000"/>
                  </a:solidFill>
                </a:rPr>
                <a:t>8</a:t>
              </a:r>
            </a:p>
          </p:txBody>
        </p:sp>
      </p:grpSp>
      <p:grpSp>
        <p:nvGrpSpPr>
          <p:cNvPr id="15" name="Group 14"/>
          <p:cNvGrpSpPr/>
          <p:nvPr/>
        </p:nvGrpSpPr>
        <p:grpSpPr>
          <a:xfrm>
            <a:off x="3124200" y="3195420"/>
            <a:ext cx="2438400" cy="297256"/>
            <a:chOff x="914400" y="4980914"/>
            <a:chExt cx="1600200" cy="381000"/>
          </a:xfrm>
        </p:grpSpPr>
        <p:cxnSp>
          <p:nvCxnSpPr>
            <p:cNvPr id="16" name="Straight Connector 15"/>
            <p:cNvCxnSpPr/>
            <p:nvPr/>
          </p:nvCxnSpPr>
          <p:spPr>
            <a:xfrm flipH="1">
              <a:off x="914400" y="5181600"/>
              <a:ext cx="1600200" cy="0"/>
            </a:xfrm>
            <a:prstGeom prst="line">
              <a:avLst/>
            </a:prstGeom>
            <a:ln>
              <a:solidFill>
                <a:srgbClr val="008000"/>
              </a:solidFill>
            </a:ln>
          </p:spPr>
          <p:style>
            <a:lnRef idx="1">
              <a:schemeClr val="dk1"/>
            </a:lnRef>
            <a:fillRef idx="0">
              <a:schemeClr val="dk1"/>
            </a:fillRef>
            <a:effectRef idx="0">
              <a:schemeClr val="dk1"/>
            </a:effectRef>
            <a:fontRef idx="minor">
              <a:schemeClr val="tx1"/>
            </a:fontRef>
          </p:style>
        </p:cxnSp>
        <p:sp>
          <p:nvSpPr>
            <p:cNvPr id="17" name="Oval 16"/>
            <p:cNvSpPr/>
            <p:nvPr/>
          </p:nvSpPr>
          <p:spPr>
            <a:xfrm>
              <a:off x="1343690" y="4980914"/>
              <a:ext cx="713710" cy="381000"/>
            </a:xfrm>
            <a:prstGeom prst="ellipse">
              <a:avLst/>
            </a:prstGeom>
            <a:ln>
              <a:solidFill>
                <a:srgbClr val="008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rgbClr val="008000"/>
                  </a:solidFill>
                </a:rPr>
                <a:t>5</a:t>
              </a:r>
              <a:endParaRPr lang="en-US" dirty="0">
                <a:solidFill>
                  <a:srgbClr val="008000"/>
                </a:solidFill>
              </a:endParaRPr>
            </a:p>
          </p:txBody>
        </p:sp>
      </p:grpSp>
      <p:grpSp>
        <p:nvGrpSpPr>
          <p:cNvPr id="24" name="Group 23"/>
          <p:cNvGrpSpPr/>
          <p:nvPr/>
        </p:nvGrpSpPr>
        <p:grpSpPr>
          <a:xfrm>
            <a:off x="5721540" y="3195420"/>
            <a:ext cx="948940" cy="297256"/>
            <a:chOff x="5791200" y="3657600"/>
            <a:chExt cx="914400" cy="381000"/>
          </a:xfrm>
        </p:grpSpPr>
        <p:cxnSp>
          <p:nvCxnSpPr>
            <p:cNvPr id="19" name="Straight Connector 18"/>
            <p:cNvCxnSpPr/>
            <p:nvPr/>
          </p:nvCxnSpPr>
          <p:spPr>
            <a:xfrm flipH="1">
              <a:off x="5791200" y="3858286"/>
              <a:ext cx="914400" cy="0"/>
            </a:xfrm>
            <a:prstGeom prst="line">
              <a:avLst/>
            </a:prstGeom>
            <a:ln>
              <a:solidFill>
                <a:srgbClr val="008000"/>
              </a:solidFill>
            </a:ln>
          </p:spPr>
          <p:style>
            <a:lnRef idx="1">
              <a:schemeClr val="dk1"/>
            </a:lnRef>
            <a:fillRef idx="0">
              <a:schemeClr val="dk1"/>
            </a:fillRef>
            <a:effectRef idx="0">
              <a:schemeClr val="dk1"/>
            </a:effectRef>
            <a:fontRef idx="minor">
              <a:schemeClr val="tx1"/>
            </a:fontRef>
          </p:style>
        </p:cxnSp>
        <p:sp>
          <p:nvSpPr>
            <p:cNvPr id="20" name="Oval 19"/>
            <p:cNvSpPr/>
            <p:nvPr/>
          </p:nvSpPr>
          <p:spPr>
            <a:xfrm>
              <a:off x="5943600" y="3657600"/>
              <a:ext cx="669091" cy="381000"/>
            </a:xfrm>
            <a:prstGeom prst="ellipse">
              <a:avLst/>
            </a:prstGeom>
            <a:ln>
              <a:solidFill>
                <a:srgbClr val="008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400" dirty="0" smtClean="0">
                  <a:solidFill>
                    <a:srgbClr val="008000"/>
                  </a:solidFill>
                </a:rPr>
                <a:t>110</a:t>
              </a:r>
              <a:endParaRPr lang="en-US" sz="1400" dirty="0">
                <a:solidFill>
                  <a:srgbClr val="008000"/>
                </a:solidFill>
              </a:endParaRPr>
            </a:p>
          </p:txBody>
        </p:sp>
      </p:grpSp>
      <p:grpSp>
        <p:nvGrpSpPr>
          <p:cNvPr id="21" name="Group 20"/>
          <p:cNvGrpSpPr/>
          <p:nvPr/>
        </p:nvGrpSpPr>
        <p:grpSpPr>
          <a:xfrm>
            <a:off x="6858000" y="3195420"/>
            <a:ext cx="1828800" cy="297256"/>
            <a:chOff x="914400" y="4980914"/>
            <a:chExt cx="1600200" cy="381000"/>
          </a:xfrm>
        </p:grpSpPr>
        <p:cxnSp>
          <p:nvCxnSpPr>
            <p:cNvPr id="22" name="Straight Connector 21"/>
            <p:cNvCxnSpPr/>
            <p:nvPr/>
          </p:nvCxnSpPr>
          <p:spPr>
            <a:xfrm flipH="1">
              <a:off x="914400" y="5181600"/>
              <a:ext cx="1600200" cy="0"/>
            </a:xfrm>
            <a:prstGeom prst="line">
              <a:avLst/>
            </a:prstGeom>
            <a:ln>
              <a:solidFill>
                <a:srgbClr val="008000"/>
              </a:solidFill>
            </a:ln>
          </p:spPr>
          <p:style>
            <a:lnRef idx="1">
              <a:schemeClr val="dk1"/>
            </a:lnRef>
            <a:fillRef idx="0">
              <a:schemeClr val="dk1"/>
            </a:fillRef>
            <a:effectRef idx="0">
              <a:schemeClr val="dk1"/>
            </a:effectRef>
            <a:fontRef idx="minor">
              <a:schemeClr val="tx1"/>
            </a:fontRef>
          </p:style>
        </p:cxnSp>
        <p:sp>
          <p:nvSpPr>
            <p:cNvPr id="23" name="Oval 22"/>
            <p:cNvSpPr/>
            <p:nvPr/>
          </p:nvSpPr>
          <p:spPr>
            <a:xfrm>
              <a:off x="1343690" y="4980914"/>
              <a:ext cx="713710" cy="381000"/>
            </a:xfrm>
            <a:prstGeom prst="ellipse">
              <a:avLst/>
            </a:prstGeom>
            <a:ln>
              <a:solidFill>
                <a:srgbClr val="008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rgbClr val="008000"/>
                  </a:solidFill>
                </a:rPr>
                <a:t>23</a:t>
              </a:r>
              <a:endParaRPr lang="en-US" dirty="0">
                <a:solidFill>
                  <a:srgbClr val="008000"/>
                </a:solidFill>
              </a:endParaRPr>
            </a:p>
          </p:txBody>
        </p:sp>
      </p:grpSp>
      <p:grpSp>
        <p:nvGrpSpPr>
          <p:cNvPr id="25" name="Group 24"/>
          <p:cNvGrpSpPr/>
          <p:nvPr/>
        </p:nvGrpSpPr>
        <p:grpSpPr>
          <a:xfrm>
            <a:off x="685800" y="3492676"/>
            <a:ext cx="1295400" cy="297256"/>
            <a:chOff x="914400" y="4980914"/>
            <a:chExt cx="1600200" cy="381000"/>
          </a:xfrm>
        </p:grpSpPr>
        <p:cxnSp>
          <p:nvCxnSpPr>
            <p:cNvPr id="26" name="Straight Connector 25"/>
            <p:cNvCxnSpPr/>
            <p:nvPr/>
          </p:nvCxnSpPr>
          <p:spPr>
            <a:xfrm flipH="1">
              <a:off x="914400" y="5181600"/>
              <a:ext cx="1600200" cy="0"/>
            </a:xfrm>
            <a:prstGeom prst="line">
              <a:avLst/>
            </a:prstGeom>
            <a:ln>
              <a:solidFill>
                <a:srgbClr val="008000"/>
              </a:solidFill>
            </a:ln>
          </p:spPr>
          <p:style>
            <a:lnRef idx="1">
              <a:schemeClr val="dk1"/>
            </a:lnRef>
            <a:fillRef idx="0">
              <a:schemeClr val="dk1"/>
            </a:fillRef>
            <a:effectRef idx="0">
              <a:schemeClr val="dk1"/>
            </a:effectRef>
            <a:fontRef idx="minor">
              <a:schemeClr val="tx1"/>
            </a:fontRef>
          </p:style>
        </p:cxnSp>
        <p:sp>
          <p:nvSpPr>
            <p:cNvPr id="27" name="Oval 26"/>
            <p:cNvSpPr/>
            <p:nvPr/>
          </p:nvSpPr>
          <p:spPr>
            <a:xfrm>
              <a:off x="1343690" y="4980914"/>
              <a:ext cx="713710" cy="381000"/>
            </a:xfrm>
            <a:prstGeom prst="ellipse">
              <a:avLst/>
            </a:prstGeom>
            <a:ln>
              <a:solidFill>
                <a:srgbClr val="008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smtClean="0">
                  <a:solidFill>
                    <a:srgbClr val="008000"/>
                  </a:solidFill>
                </a:rPr>
                <a:t>30</a:t>
              </a:r>
              <a:endParaRPr lang="en-US" sz="1600" dirty="0">
                <a:solidFill>
                  <a:srgbClr val="008000"/>
                </a:solidFill>
              </a:endParaRPr>
            </a:p>
          </p:txBody>
        </p:sp>
      </p:grpSp>
      <p:grpSp>
        <p:nvGrpSpPr>
          <p:cNvPr id="28" name="Group 27"/>
          <p:cNvGrpSpPr/>
          <p:nvPr/>
        </p:nvGrpSpPr>
        <p:grpSpPr>
          <a:xfrm>
            <a:off x="2209800" y="3492676"/>
            <a:ext cx="1600200" cy="297256"/>
            <a:chOff x="914400" y="4980914"/>
            <a:chExt cx="1600200" cy="381000"/>
          </a:xfrm>
        </p:grpSpPr>
        <p:cxnSp>
          <p:nvCxnSpPr>
            <p:cNvPr id="29" name="Straight Connector 28"/>
            <p:cNvCxnSpPr/>
            <p:nvPr/>
          </p:nvCxnSpPr>
          <p:spPr>
            <a:xfrm flipH="1">
              <a:off x="914400" y="5181600"/>
              <a:ext cx="1600200" cy="0"/>
            </a:xfrm>
            <a:prstGeom prst="line">
              <a:avLst/>
            </a:prstGeom>
            <a:ln>
              <a:solidFill>
                <a:srgbClr val="008000"/>
              </a:solidFill>
            </a:ln>
          </p:spPr>
          <p:style>
            <a:lnRef idx="1">
              <a:schemeClr val="dk1"/>
            </a:lnRef>
            <a:fillRef idx="0">
              <a:schemeClr val="dk1"/>
            </a:fillRef>
            <a:effectRef idx="0">
              <a:schemeClr val="dk1"/>
            </a:effectRef>
            <a:fontRef idx="minor">
              <a:schemeClr val="tx1"/>
            </a:fontRef>
          </p:style>
        </p:cxnSp>
        <p:sp>
          <p:nvSpPr>
            <p:cNvPr id="30" name="Oval 29"/>
            <p:cNvSpPr/>
            <p:nvPr/>
          </p:nvSpPr>
          <p:spPr>
            <a:xfrm>
              <a:off x="1343690" y="4980914"/>
              <a:ext cx="713710" cy="381000"/>
            </a:xfrm>
            <a:prstGeom prst="ellipse">
              <a:avLst/>
            </a:prstGeom>
            <a:ln>
              <a:solidFill>
                <a:srgbClr val="008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rgbClr val="008000"/>
                  </a:solidFill>
                </a:rPr>
                <a:t>9</a:t>
              </a:r>
              <a:endParaRPr lang="en-US" dirty="0">
                <a:solidFill>
                  <a:srgbClr val="008000"/>
                </a:solidFill>
              </a:endParaRPr>
            </a:p>
          </p:txBody>
        </p:sp>
      </p:grpSp>
      <p:grpSp>
        <p:nvGrpSpPr>
          <p:cNvPr id="31" name="Group 30"/>
          <p:cNvGrpSpPr/>
          <p:nvPr/>
        </p:nvGrpSpPr>
        <p:grpSpPr>
          <a:xfrm>
            <a:off x="3962400" y="3492676"/>
            <a:ext cx="2057400" cy="297256"/>
            <a:chOff x="914400" y="4980914"/>
            <a:chExt cx="1600200" cy="381000"/>
          </a:xfrm>
        </p:grpSpPr>
        <p:cxnSp>
          <p:nvCxnSpPr>
            <p:cNvPr id="32" name="Straight Connector 31"/>
            <p:cNvCxnSpPr/>
            <p:nvPr/>
          </p:nvCxnSpPr>
          <p:spPr>
            <a:xfrm flipH="1">
              <a:off x="914400" y="5181600"/>
              <a:ext cx="1600200" cy="0"/>
            </a:xfrm>
            <a:prstGeom prst="line">
              <a:avLst/>
            </a:prstGeom>
            <a:ln>
              <a:solidFill>
                <a:srgbClr val="008000"/>
              </a:solidFill>
            </a:ln>
          </p:spPr>
          <p:style>
            <a:lnRef idx="1">
              <a:schemeClr val="dk1"/>
            </a:lnRef>
            <a:fillRef idx="0">
              <a:schemeClr val="dk1"/>
            </a:fillRef>
            <a:effectRef idx="0">
              <a:schemeClr val="dk1"/>
            </a:effectRef>
            <a:fontRef idx="minor">
              <a:schemeClr val="tx1"/>
            </a:fontRef>
          </p:style>
        </p:cxnSp>
        <p:sp>
          <p:nvSpPr>
            <p:cNvPr id="33" name="Oval 32"/>
            <p:cNvSpPr/>
            <p:nvPr/>
          </p:nvSpPr>
          <p:spPr>
            <a:xfrm>
              <a:off x="1343690" y="4980914"/>
              <a:ext cx="713710" cy="381000"/>
            </a:xfrm>
            <a:prstGeom prst="ellipse">
              <a:avLst/>
            </a:prstGeom>
            <a:ln>
              <a:solidFill>
                <a:srgbClr val="008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rgbClr val="008000"/>
                  </a:solidFill>
                </a:rPr>
                <a:t>2</a:t>
              </a:r>
              <a:endParaRPr lang="en-US" dirty="0">
                <a:solidFill>
                  <a:srgbClr val="008000"/>
                </a:solidFill>
              </a:endParaRPr>
            </a:p>
          </p:txBody>
        </p:sp>
      </p:grpSp>
      <p:grpSp>
        <p:nvGrpSpPr>
          <p:cNvPr id="34" name="Group 33"/>
          <p:cNvGrpSpPr/>
          <p:nvPr/>
        </p:nvGrpSpPr>
        <p:grpSpPr>
          <a:xfrm>
            <a:off x="6248400" y="3492676"/>
            <a:ext cx="1828800" cy="297256"/>
            <a:chOff x="914400" y="4980914"/>
            <a:chExt cx="1600200" cy="381000"/>
          </a:xfrm>
        </p:grpSpPr>
        <p:cxnSp>
          <p:nvCxnSpPr>
            <p:cNvPr id="35" name="Straight Connector 34"/>
            <p:cNvCxnSpPr/>
            <p:nvPr/>
          </p:nvCxnSpPr>
          <p:spPr>
            <a:xfrm flipH="1">
              <a:off x="914400" y="5181600"/>
              <a:ext cx="1600200" cy="0"/>
            </a:xfrm>
            <a:prstGeom prst="line">
              <a:avLst/>
            </a:prstGeom>
            <a:ln>
              <a:solidFill>
                <a:srgbClr val="008000"/>
              </a:solidFill>
            </a:ln>
          </p:spPr>
          <p:style>
            <a:lnRef idx="1">
              <a:schemeClr val="dk1"/>
            </a:lnRef>
            <a:fillRef idx="0">
              <a:schemeClr val="dk1"/>
            </a:fillRef>
            <a:effectRef idx="0">
              <a:schemeClr val="dk1"/>
            </a:effectRef>
            <a:fontRef idx="minor">
              <a:schemeClr val="tx1"/>
            </a:fontRef>
          </p:style>
        </p:cxnSp>
        <p:sp>
          <p:nvSpPr>
            <p:cNvPr id="36" name="Oval 35"/>
            <p:cNvSpPr/>
            <p:nvPr/>
          </p:nvSpPr>
          <p:spPr>
            <a:xfrm>
              <a:off x="1343690" y="4980914"/>
              <a:ext cx="713710" cy="381000"/>
            </a:xfrm>
            <a:prstGeom prst="ellipse">
              <a:avLst/>
            </a:prstGeom>
            <a:ln>
              <a:solidFill>
                <a:srgbClr val="008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rgbClr val="008000"/>
                  </a:solidFill>
                </a:rPr>
                <a:t>20</a:t>
              </a:r>
              <a:endParaRPr lang="en-US" dirty="0">
                <a:solidFill>
                  <a:srgbClr val="008000"/>
                </a:solidFill>
              </a:endParaRPr>
            </a:p>
          </p:txBody>
        </p:sp>
      </p:grpSp>
      <p:grpSp>
        <p:nvGrpSpPr>
          <p:cNvPr id="41" name="Group 40"/>
          <p:cNvGrpSpPr/>
          <p:nvPr/>
        </p:nvGrpSpPr>
        <p:grpSpPr>
          <a:xfrm>
            <a:off x="3124200" y="4206089"/>
            <a:ext cx="2895600" cy="297256"/>
            <a:chOff x="914400" y="4980914"/>
            <a:chExt cx="1600200" cy="381000"/>
          </a:xfrm>
        </p:grpSpPr>
        <p:cxnSp>
          <p:nvCxnSpPr>
            <p:cNvPr id="42" name="Straight Connector 41"/>
            <p:cNvCxnSpPr/>
            <p:nvPr/>
          </p:nvCxnSpPr>
          <p:spPr>
            <a:xfrm flipH="1">
              <a:off x="914400" y="5181600"/>
              <a:ext cx="1600200" cy="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43" name="Oval 42"/>
            <p:cNvSpPr/>
            <p:nvPr/>
          </p:nvSpPr>
          <p:spPr>
            <a:xfrm>
              <a:off x="1343690" y="4980914"/>
              <a:ext cx="713710" cy="381000"/>
            </a:xfrm>
            <a:prstGeom prst="ellipse">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a:solidFill>
                    <a:srgbClr val="FF0000"/>
                  </a:solidFill>
                </a:rPr>
                <a:t>4</a:t>
              </a:r>
            </a:p>
          </p:txBody>
        </p:sp>
      </p:grpSp>
      <p:grpSp>
        <p:nvGrpSpPr>
          <p:cNvPr id="44" name="Group 43"/>
          <p:cNvGrpSpPr/>
          <p:nvPr/>
        </p:nvGrpSpPr>
        <p:grpSpPr>
          <a:xfrm>
            <a:off x="6248400" y="4206089"/>
            <a:ext cx="2438400" cy="297256"/>
            <a:chOff x="914400" y="4980914"/>
            <a:chExt cx="1600200" cy="381000"/>
          </a:xfrm>
        </p:grpSpPr>
        <p:cxnSp>
          <p:nvCxnSpPr>
            <p:cNvPr id="45" name="Straight Connector 44"/>
            <p:cNvCxnSpPr/>
            <p:nvPr/>
          </p:nvCxnSpPr>
          <p:spPr>
            <a:xfrm flipH="1">
              <a:off x="914400" y="5181600"/>
              <a:ext cx="1600200" cy="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46" name="Oval 45"/>
            <p:cNvSpPr/>
            <p:nvPr/>
          </p:nvSpPr>
          <p:spPr>
            <a:xfrm>
              <a:off x="1343690" y="4980914"/>
              <a:ext cx="713710" cy="381000"/>
            </a:xfrm>
            <a:prstGeom prst="ellipse">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rgbClr val="FF0000"/>
                  </a:solidFill>
                </a:rPr>
                <a:t>15</a:t>
              </a:r>
              <a:endParaRPr lang="en-US" dirty="0">
                <a:solidFill>
                  <a:srgbClr val="FF0000"/>
                </a:solidFill>
              </a:endParaRPr>
            </a:p>
          </p:txBody>
        </p:sp>
      </p:grpSp>
      <p:grpSp>
        <p:nvGrpSpPr>
          <p:cNvPr id="47" name="Group 46"/>
          <p:cNvGrpSpPr/>
          <p:nvPr/>
        </p:nvGrpSpPr>
        <p:grpSpPr>
          <a:xfrm>
            <a:off x="1219200" y="4503344"/>
            <a:ext cx="2590800" cy="297256"/>
            <a:chOff x="914400" y="4980914"/>
            <a:chExt cx="1600200" cy="381000"/>
          </a:xfrm>
        </p:grpSpPr>
        <p:cxnSp>
          <p:nvCxnSpPr>
            <p:cNvPr id="48" name="Straight Connector 47"/>
            <p:cNvCxnSpPr/>
            <p:nvPr/>
          </p:nvCxnSpPr>
          <p:spPr>
            <a:xfrm flipH="1">
              <a:off x="914400" y="5181600"/>
              <a:ext cx="1600200" cy="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49" name="Oval 48"/>
            <p:cNvSpPr/>
            <p:nvPr/>
          </p:nvSpPr>
          <p:spPr>
            <a:xfrm>
              <a:off x="1343690" y="4980914"/>
              <a:ext cx="713710" cy="381000"/>
            </a:xfrm>
            <a:prstGeom prst="ellipse">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rgbClr val="FF0000"/>
                  </a:solidFill>
                </a:rPr>
                <a:t>3</a:t>
              </a:r>
              <a:endParaRPr lang="en-US" dirty="0">
                <a:solidFill>
                  <a:srgbClr val="FF0000"/>
                </a:solidFill>
              </a:endParaRPr>
            </a:p>
          </p:txBody>
        </p:sp>
      </p:grpSp>
      <p:grpSp>
        <p:nvGrpSpPr>
          <p:cNvPr id="50" name="Group 49"/>
          <p:cNvGrpSpPr/>
          <p:nvPr/>
        </p:nvGrpSpPr>
        <p:grpSpPr>
          <a:xfrm>
            <a:off x="3962400" y="4503344"/>
            <a:ext cx="2652260" cy="297256"/>
            <a:chOff x="914400" y="4980914"/>
            <a:chExt cx="1600200" cy="381000"/>
          </a:xfrm>
        </p:grpSpPr>
        <p:cxnSp>
          <p:nvCxnSpPr>
            <p:cNvPr id="51" name="Straight Connector 50"/>
            <p:cNvCxnSpPr/>
            <p:nvPr/>
          </p:nvCxnSpPr>
          <p:spPr>
            <a:xfrm flipH="1">
              <a:off x="914400" y="5181600"/>
              <a:ext cx="1600200" cy="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52" name="Oval 51"/>
            <p:cNvSpPr/>
            <p:nvPr/>
          </p:nvSpPr>
          <p:spPr>
            <a:xfrm>
              <a:off x="1343690" y="4980914"/>
              <a:ext cx="713710" cy="381000"/>
            </a:xfrm>
            <a:prstGeom prst="ellipse">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a:solidFill>
                    <a:srgbClr val="FF0000"/>
                  </a:solidFill>
                </a:rPr>
                <a:t>2</a:t>
              </a:r>
            </a:p>
          </p:txBody>
        </p:sp>
      </p:grpSp>
      <p:grpSp>
        <p:nvGrpSpPr>
          <p:cNvPr id="56" name="Group 55"/>
          <p:cNvGrpSpPr/>
          <p:nvPr/>
        </p:nvGrpSpPr>
        <p:grpSpPr>
          <a:xfrm>
            <a:off x="6858000" y="4503344"/>
            <a:ext cx="2286000" cy="297256"/>
            <a:chOff x="914400" y="4980914"/>
            <a:chExt cx="1600200" cy="381000"/>
          </a:xfrm>
        </p:grpSpPr>
        <p:cxnSp>
          <p:nvCxnSpPr>
            <p:cNvPr id="57" name="Straight Connector 56"/>
            <p:cNvCxnSpPr/>
            <p:nvPr/>
          </p:nvCxnSpPr>
          <p:spPr>
            <a:xfrm flipH="1">
              <a:off x="914400" y="5181600"/>
              <a:ext cx="1600200" cy="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58" name="Oval 57"/>
            <p:cNvSpPr/>
            <p:nvPr/>
          </p:nvSpPr>
          <p:spPr>
            <a:xfrm>
              <a:off x="1343690" y="4980914"/>
              <a:ext cx="713710" cy="381000"/>
            </a:xfrm>
            <a:prstGeom prst="ellipse">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rgbClr val="FF0000"/>
                  </a:solidFill>
                </a:rPr>
                <a:t>23</a:t>
              </a:r>
              <a:endParaRPr lang="en-US" dirty="0">
                <a:solidFill>
                  <a:srgbClr val="FF0000"/>
                </a:solidFill>
              </a:endParaRPr>
            </a:p>
          </p:txBody>
        </p:sp>
      </p:grpSp>
      <p:sp>
        <p:nvSpPr>
          <p:cNvPr id="59" name="Rectangle 58"/>
          <p:cNvSpPr/>
          <p:nvPr/>
        </p:nvSpPr>
        <p:spPr>
          <a:xfrm>
            <a:off x="0" y="2812036"/>
            <a:ext cx="9296400" cy="400110"/>
          </a:xfrm>
          <a:prstGeom prst="rect">
            <a:avLst/>
          </a:prstGeom>
        </p:spPr>
        <p:txBody>
          <a:bodyPr wrap="square">
            <a:spAutoFit/>
          </a:bodyPr>
          <a:lstStyle/>
          <a:p>
            <a:pPr marL="0" indent="0">
              <a:buNone/>
            </a:pPr>
            <a:r>
              <a:rPr lang="en-US" sz="1200" dirty="0">
                <a:latin typeface="Courier New"/>
                <a:cs typeface="Courier New"/>
              </a:rPr>
              <a:t>&lt;BOS</a:t>
            </a:r>
            <a:r>
              <a:rPr lang="en-US" sz="1200" dirty="0" smtClean="0">
                <a:latin typeface="Courier New"/>
                <a:cs typeface="Courier New"/>
              </a:rPr>
              <a:t>&gt; &lt;</a:t>
            </a:r>
            <a:r>
              <a:rPr lang="en-US" sz="1200" dirty="0">
                <a:latin typeface="Courier New"/>
                <a:cs typeface="Courier New"/>
              </a:rPr>
              <a:t>BOS&gt;</a:t>
            </a:r>
            <a:r>
              <a:rPr lang="en-US" sz="2000" dirty="0">
                <a:latin typeface="Courier New"/>
                <a:cs typeface="Courier New"/>
              </a:rPr>
              <a:t> </a:t>
            </a:r>
            <a:r>
              <a:rPr lang="en-US" sz="2000" dirty="0" smtClean="0">
                <a:latin typeface="Courier New"/>
                <a:cs typeface="Courier New"/>
              </a:rPr>
              <a:t>One   day   John   stumbled  on   a  penny    </a:t>
            </a:r>
            <a:r>
              <a:rPr lang="en-US" sz="1000" dirty="0" smtClean="0">
                <a:latin typeface="Courier New"/>
                <a:cs typeface="Courier New"/>
              </a:rPr>
              <a:t>&lt;</a:t>
            </a:r>
            <a:r>
              <a:rPr lang="en-US" sz="1000" dirty="0">
                <a:latin typeface="Courier New"/>
                <a:cs typeface="Courier New"/>
              </a:rPr>
              <a:t>EOS&gt; &lt;EOS&gt;</a:t>
            </a:r>
          </a:p>
        </p:txBody>
      </p:sp>
      <p:grpSp>
        <p:nvGrpSpPr>
          <p:cNvPr id="60" name="Group 59"/>
          <p:cNvGrpSpPr/>
          <p:nvPr/>
        </p:nvGrpSpPr>
        <p:grpSpPr>
          <a:xfrm>
            <a:off x="76200" y="3908833"/>
            <a:ext cx="1981200" cy="297256"/>
            <a:chOff x="914400" y="5133314"/>
            <a:chExt cx="1600200" cy="381000"/>
          </a:xfrm>
        </p:grpSpPr>
        <p:cxnSp>
          <p:nvCxnSpPr>
            <p:cNvPr id="61" name="Straight Connector 60"/>
            <p:cNvCxnSpPr/>
            <p:nvPr/>
          </p:nvCxnSpPr>
          <p:spPr>
            <a:xfrm flipH="1">
              <a:off x="914400" y="5334000"/>
              <a:ext cx="1600200" cy="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62" name="Oval 61"/>
            <p:cNvSpPr/>
            <p:nvPr/>
          </p:nvSpPr>
          <p:spPr>
            <a:xfrm>
              <a:off x="1343690" y="5133314"/>
              <a:ext cx="740087" cy="381000"/>
            </a:xfrm>
            <a:prstGeom prst="ellipse">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rgbClr val="FF0000"/>
                  </a:solidFill>
                </a:rPr>
                <a:t>30</a:t>
              </a:r>
              <a:endParaRPr lang="en-US" dirty="0">
                <a:solidFill>
                  <a:srgbClr val="FF0000"/>
                </a:solidFill>
              </a:endParaRPr>
            </a:p>
          </p:txBody>
        </p:sp>
      </p:grpSp>
      <p:grpSp>
        <p:nvGrpSpPr>
          <p:cNvPr id="63" name="Group 62"/>
          <p:cNvGrpSpPr/>
          <p:nvPr/>
        </p:nvGrpSpPr>
        <p:grpSpPr>
          <a:xfrm>
            <a:off x="2209800" y="3908833"/>
            <a:ext cx="3352800" cy="297256"/>
            <a:chOff x="914400" y="4980914"/>
            <a:chExt cx="1600200" cy="381000"/>
          </a:xfrm>
        </p:grpSpPr>
        <p:cxnSp>
          <p:nvCxnSpPr>
            <p:cNvPr id="64" name="Straight Connector 63"/>
            <p:cNvCxnSpPr/>
            <p:nvPr/>
          </p:nvCxnSpPr>
          <p:spPr>
            <a:xfrm flipH="1">
              <a:off x="914400" y="5181600"/>
              <a:ext cx="1600200" cy="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65" name="Oval 64"/>
            <p:cNvSpPr/>
            <p:nvPr/>
          </p:nvSpPr>
          <p:spPr>
            <a:xfrm>
              <a:off x="1343690" y="4980914"/>
              <a:ext cx="713710" cy="381000"/>
            </a:xfrm>
            <a:prstGeom prst="ellipse">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3200" b="1" dirty="0" smtClean="0">
                  <a:solidFill>
                    <a:srgbClr val="FF0000"/>
                  </a:solidFill>
                </a:rPr>
                <a:t>0</a:t>
              </a:r>
              <a:endParaRPr lang="en-US" sz="3200" b="1" dirty="0">
                <a:solidFill>
                  <a:srgbClr val="FF0000"/>
                </a:solidFill>
              </a:endParaRPr>
            </a:p>
          </p:txBody>
        </p:sp>
      </p:grpSp>
      <p:grpSp>
        <p:nvGrpSpPr>
          <p:cNvPr id="66" name="Group 65"/>
          <p:cNvGrpSpPr/>
          <p:nvPr/>
        </p:nvGrpSpPr>
        <p:grpSpPr>
          <a:xfrm>
            <a:off x="5791200" y="3908833"/>
            <a:ext cx="2286000" cy="297256"/>
            <a:chOff x="914400" y="4980914"/>
            <a:chExt cx="1600200" cy="381000"/>
          </a:xfrm>
        </p:grpSpPr>
        <p:cxnSp>
          <p:nvCxnSpPr>
            <p:cNvPr id="67" name="Straight Connector 66"/>
            <p:cNvCxnSpPr/>
            <p:nvPr/>
          </p:nvCxnSpPr>
          <p:spPr>
            <a:xfrm flipH="1">
              <a:off x="914400" y="5181600"/>
              <a:ext cx="1600200" cy="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68" name="Oval 67"/>
            <p:cNvSpPr/>
            <p:nvPr/>
          </p:nvSpPr>
          <p:spPr>
            <a:xfrm>
              <a:off x="1343690" y="4980914"/>
              <a:ext cx="713710" cy="381000"/>
            </a:xfrm>
            <a:prstGeom prst="ellipse">
              <a:avLst/>
            </a:prstGeom>
            <a:ln>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solidFill>
                    <a:srgbClr val="FF0000"/>
                  </a:solidFill>
                </a:rPr>
                <a:t>1</a:t>
              </a:r>
              <a:endParaRPr lang="en-US" dirty="0">
                <a:solidFill>
                  <a:srgbClr val="FF0000"/>
                </a:solidFill>
              </a:endParaRPr>
            </a:p>
          </p:txBody>
        </p:sp>
      </p:grpSp>
      <p:grpSp>
        <p:nvGrpSpPr>
          <p:cNvPr id="69" name="Group 68"/>
          <p:cNvGrpSpPr/>
          <p:nvPr/>
        </p:nvGrpSpPr>
        <p:grpSpPr>
          <a:xfrm>
            <a:off x="152400" y="3195420"/>
            <a:ext cx="1066800" cy="297256"/>
            <a:chOff x="914400" y="4980914"/>
            <a:chExt cx="1600200" cy="381000"/>
          </a:xfrm>
        </p:grpSpPr>
        <p:cxnSp>
          <p:nvCxnSpPr>
            <p:cNvPr id="70" name="Straight Connector 69"/>
            <p:cNvCxnSpPr/>
            <p:nvPr/>
          </p:nvCxnSpPr>
          <p:spPr>
            <a:xfrm flipH="1">
              <a:off x="914400" y="5181600"/>
              <a:ext cx="1600200" cy="0"/>
            </a:xfrm>
            <a:prstGeom prst="line">
              <a:avLst/>
            </a:prstGeom>
            <a:ln>
              <a:solidFill>
                <a:srgbClr val="008000"/>
              </a:solidFill>
            </a:ln>
          </p:spPr>
          <p:style>
            <a:lnRef idx="1">
              <a:schemeClr val="dk1"/>
            </a:lnRef>
            <a:fillRef idx="0">
              <a:schemeClr val="dk1"/>
            </a:fillRef>
            <a:effectRef idx="0">
              <a:schemeClr val="dk1"/>
            </a:effectRef>
            <a:fontRef idx="minor">
              <a:schemeClr val="tx1"/>
            </a:fontRef>
          </p:style>
        </p:cxnSp>
        <p:sp>
          <p:nvSpPr>
            <p:cNvPr id="71" name="Oval 70"/>
            <p:cNvSpPr/>
            <p:nvPr/>
          </p:nvSpPr>
          <p:spPr>
            <a:xfrm>
              <a:off x="1143000" y="4980914"/>
              <a:ext cx="1028699" cy="381000"/>
            </a:xfrm>
            <a:prstGeom prst="ellipse">
              <a:avLst/>
            </a:prstGeom>
            <a:ln>
              <a:solidFill>
                <a:srgbClr val="008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dirty="0" smtClean="0">
                  <a:solidFill>
                    <a:srgbClr val="008000"/>
                  </a:solidFill>
                </a:rPr>
                <a:t>1017</a:t>
              </a:r>
              <a:endParaRPr lang="en-US" sz="1050" dirty="0">
                <a:solidFill>
                  <a:srgbClr val="008000"/>
                </a:solidFill>
              </a:endParaRPr>
            </a:p>
          </p:txBody>
        </p:sp>
      </p:grpSp>
      <p:grpSp>
        <p:nvGrpSpPr>
          <p:cNvPr id="72" name="Group 71"/>
          <p:cNvGrpSpPr/>
          <p:nvPr/>
        </p:nvGrpSpPr>
        <p:grpSpPr>
          <a:xfrm>
            <a:off x="8229600" y="3492676"/>
            <a:ext cx="1066800" cy="297256"/>
            <a:chOff x="914400" y="4980914"/>
            <a:chExt cx="1600200" cy="381000"/>
          </a:xfrm>
        </p:grpSpPr>
        <p:cxnSp>
          <p:nvCxnSpPr>
            <p:cNvPr id="73" name="Straight Connector 72"/>
            <p:cNvCxnSpPr/>
            <p:nvPr/>
          </p:nvCxnSpPr>
          <p:spPr>
            <a:xfrm flipH="1">
              <a:off x="914400" y="5181600"/>
              <a:ext cx="1600200" cy="0"/>
            </a:xfrm>
            <a:prstGeom prst="line">
              <a:avLst/>
            </a:prstGeom>
            <a:ln>
              <a:solidFill>
                <a:srgbClr val="008000"/>
              </a:solidFill>
            </a:ln>
          </p:spPr>
          <p:style>
            <a:lnRef idx="1">
              <a:schemeClr val="dk1"/>
            </a:lnRef>
            <a:fillRef idx="0">
              <a:schemeClr val="dk1"/>
            </a:fillRef>
            <a:effectRef idx="0">
              <a:schemeClr val="dk1"/>
            </a:effectRef>
            <a:fontRef idx="minor">
              <a:schemeClr val="tx1"/>
            </a:fontRef>
          </p:style>
        </p:cxnSp>
        <p:sp>
          <p:nvSpPr>
            <p:cNvPr id="74" name="Oval 73"/>
            <p:cNvSpPr/>
            <p:nvPr/>
          </p:nvSpPr>
          <p:spPr>
            <a:xfrm>
              <a:off x="1143000" y="4980914"/>
              <a:ext cx="1028699" cy="381000"/>
            </a:xfrm>
            <a:prstGeom prst="ellipse">
              <a:avLst/>
            </a:prstGeom>
            <a:ln>
              <a:solidFill>
                <a:srgbClr val="008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dirty="0" smtClean="0">
                  <a:solidFill>
                    <a:srgbClr val="008000"/>
                  </a:solidFill>
                </a:rPr>
                <a:t>1017</a:t>
              </a:r>
              <a:endParaRPr lang="en-US" sz="1050" dirty="0">
                <a:solidFill>
                  <a:srgbClr val="008000"/>
                </a:solidFill>
              </a:endParaRPr>
            </a:p>
          </p:txBody>
        </p:sp>
      </p:grpSp>
      <p:graphicFrame>
        <p:nvGraphicFramePr>
          <p:cNvPr id="75" name="Object 74"/>
          <p:cNvGraphicFramePr>
            <a:graphicFrameLocks noChangeAspect="1"/>
          </p:cNvGraphicFramePr>
          <p:nvPr>
            <p:extLst>
              <p:ext uri="{D42A27DB-BD31-4B8C-83A1-F6EECF244321}">
                <p14:modId xmlns:p14="http://schemas.microsoft.com/office/powerpoint/2010/main" val="3027866448"/>
              </p:ext>
            </p:extLst>
          </p:nvPr>
        </p:nvGraphicFramePr>
        <p:xfrm>
          <a:off x="3424238" y="5175250"/>
          <a:ext cx="2990850" cy="681038"/>
        </p:xfrm>
        <a:graphic>
          <a:graphicData uri="http://schemas.openxmlformats.org/presentationml/2006/ole">
            <mc:AlternateContent xmlns:mc="http://schemas.openxmlformats.org/markup-compatibility/2006">
              <mc:Choice xmlns:v="urn:schemas-microsoft-com:vml" Requires="v">
                <p:oleObj spid="_x0000_s9301" name="Equation" r:id="rId3" imgW="2044700" imgH="457200" progId="Equation.3">
                  <p:embed/>
                </p:oleObj>
              </mc:Choice>
              <mc:Fallback>
                <p:oleObj name="Equation" r:id="rId3" imgW="2044700" imgH="457200" progId="Equation.3">
                  <p:embed/>
                  <p:pic>
                    <p:nvPicPr>
                      <p:cNvPr id="0" name=""/>
                      <p:cNvPicPr>
                        <a:picLocks noChangeAspect="1" noChangeArrowheads="1"/>
                      </p:cNvPicPr>
                      <p:nvPr/>
                    </p:nvPicPr>
                    <p:blipFill>
                      <a:blip r:embed="rId4"/>
                      <a:srcRect/>
                      <a:stretch>
                        <a:fillRect/>
                      </a:stretch>
                    </p:blipFill>
                    <p:spPr bwMode="auto">
                      <a:xfrm>
                        <a:off x="3424238" y="5175250"/>
                        <a:ext cx="2990850" cy="68103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7" name="Object 76"/>
          <p:cNvGraphicFramePr>
            <a:graphicFrameLocks noChangeAspect="1"/>
          </p:cNvGraphicFramePr>
          <p:nvPr>
            <p:extLst>
              <p:ext uri="{D42A27DB-BD31-4B8C-83A1-F6EECF244321}">
                <p14:modId xmlns:p14="http://schemas.microsoft.com/office/powerpoint/2010/main" val="3199431394"/>
              </p:ext>
            </p:extLst>
          </p:nvPr>
        </p:nvGraphicFramePr>
        <p:xfrm>
          <a:off x="520700" y="5360988"/>
          <a:ext cx="2359025" cy="312737"/>
        </p:xfrm>
        <a:graphic>
          <a:graphicData uri="http://schemas.openxmlformats.org/presentationml/2006/ole">
            <mc:AlternateContent xmlns:mc="http://schemas.openxmlformats.org/markup-compatibility/2006">
              <mc:Choice xmlns:v="urn:schemas-microsoft-com:vml" Requires="v">
                <p:oleObj spid="_x0000_s9302" name="Equation" r:id="rId5" imgW="1612900" imgH="203200" progId="Equation.3">
                  <p:embed/>
                </p:oleObj>
              </mc:Choice>
              <mc:Fallback>
                <p:oleObj name="Equation" r:id="rId5" imgW="1612900" imgH="203200" progId="Equation.3">
                  <p:embed/>
                  <p:pic>
                    <p:nvPicPr>
                      <p:cNvPr id="0" name=""/>
                      <p:cNvPicPr>
                        <a:picLocks noChangeAspect="1" noChangeArrowheads="1"/>
                      </p:cNvPicPr>
                      <p:nvPr/>
                    </p:nvPicPr>
                    <p:blipFill>
                      <a:blip r:embed="rId6"/>
                      <a:srcRect/>
                      <a:stretch>
                        <a:fillRect/>
                      </a:stretch>
                    </p:blipFill>
                    <p:spPr bwMode="auto">
                      <a:xfrm>
                        <a:off x="520700" y="5360988"/>
                        <a:ext cx="2359025" cy="31273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 name="Rectangle 4"/>
          <p:cNvSpPr/>
          <p:nvPr/>
        </p:nvSpPr>
        <p:spPr>
          <a:xfrm>
            <a:off x="440506" y="5802868"/>
            <a:ext cx="1540694" cy="369332"/>
          </a:xfrm>
          <a:prstGeom prst="rect">
            <a:avLst/>
          </a:prstGeom>
        </p:spPr>
        <p:txBody>
          <a:bodyPr wrap="none">
            <a:spAutoFit/>
          </a:bodyPr>
          <a:lstStyle/>
          <a:p>
            <a:pPr marL="0" indent="0">
              <a:buNone/>
            </a:pPr>
            <a:r>
              <a:rPr lang="en-US" dirty="0">
                <a:latin typeface="Wingdings"/>
                <a:ea typeface="Wingdings"/>
                <a:cs typeface="Wingdings"/>
                <a:sym typeface="Wingdings"/>
              </a:rPr>
              <a:t></a:t>
            </a:r>
            <a:r>
              <a:rPr lang="en-US" dirty="0">
                <a:ea typeface="Wingdings"/>
                <a:cs typeface="Wingdings"/>
                <a:sym typeface="Wingdings"/>
              </a:rPr>
              <a:t> </a:t>
            </a:r>
            <a:r>
              <a:rPr lang="en-US" b="1" dirty="0">
                <a:ea typeface="Wingdings"/>
                <a:cs typeface="Wingdings"/>
                <a:sym typeface="Wingdings"/>
              </a:rPr>
              <a:t>P(S) = 0 </a:t>
            </a:r>
            <a:r>
              <a:rPr lang="en-US" dirty="0">
                <a:ea typeface="Wingdings"/>
                <a:cs typeface="Wingdings"/>
                <a:sym typeface="Wingdings"/>
              </a:rPr>
              <a:t>!! </a:t>
            </a:r>
            <a:endParaRPr lang="en-US" dirty="0"/>
          </a:p>
        </p:txBody>
      </p:sp>
      <p:sp>
        <p:nvSpPr>
          <p:cNvPr id="76"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78"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5639919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1"/>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4"/>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7"/>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50"/>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56"/>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60"/>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3"/>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6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75"/>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209550"/>
            <a:ext cx="6877050" cy="838200"/>
          </a:xfrm>
        </p:spPr>
        <p:txBody>
          <a:bodyPr/>
          <a:lstStyle/>
          <a:p>
            <a:pPr algn="l"/>
            <a:r>
              <a:rPr lang="en-US" sz="4000" dirty="0" smtClean="0"/>
              <a:t>Problems with MLE Models</a:t>
            </a:r>
            <a:endParaRPr lang="en-US" sz="4000" dirty="0"/>
          </a:p>
        </p:txBody>
      </p:sp>
      <p:sp>
        <p:nvSpPr>
          <p:cNvPr id="3" name="Content Placeholder 2"/>
          <p:cNvSpPr>
            <a:spLocks noGrp="1"/>
          </p:cNvSpPr>
          <p:nvPr>
            <p:ph idx="1"/>
          </p:nvPr>
        </p:nvSpPr>
        <p:spPr/>
        <p:txBody>
          <a:bodyPr/>
          <a:lstStyle/>
          <a:p>
            <a:r>
              <a:rPr lang="en-US" sz="2000" dirty="0"/>
              <a:t>MLE models maximizes the probability on the observed training </a:t>
            </a:r>
            <a:r>
              <a:rPr lang="en-US" sz="2000" dirty="0" smtClean="0"/>
              <a:t>data and do </a:t>
            </a:r>
            <a:r>
              <a:rPr lang="en-US" sz="2000" dirty="0"/>
              <a:t>not waste any probability mass on unobserved </a:t>
            </a:r>
            <a:r>
              <a:rPr lang="en-US" sz="2000" dirty="0" smtClean="0"/>
              <a:t>events</a:t>
            </a:r>
            <a:endParaRPr lang="en-US" sz="2000" dirty="0"/>
          </a:p>
          <a:p>
            <a:r>
              <a:rPr lang="en-US" sz="2000" dirty="0" smtClean="0"/>
              <a:t>However, we are more interested in applying our model to unseen data</a:t>
            </a:r>
          </a:p>
          <a:p>
            <a:r>
              <a:rPr lang="en-US" sz="2000" dirty="0" smtClean="0"/>
              <a:t>If no probability mass is assigned to unseen events, then all sentences with unseen events all get a probability of 0, are not comparable</a:t>
            </a:r>
          </a:p>
          <a:p>
            <a:pPr marL="0" indent="0">
              <a:buNone/>
            </a:pPr>
            <a:endParaRPr lang="en-US" sz="2000" dirty="0"/>
          </a:p>
          <a:p>
            <a:pPr marL="0" indent="0">
              <a:buNone/>
            </a:pPr>
            <a:r>
              <a:rPr lang="en-US" sz="2000" dirty="0" smtClean="0"/>
              <a:t>Solving the problem with larger training corpora?</a:t>
            </a:r>
          </a:p>
          <a:p>
            <a:r>
              <a:rPr lang="en-US" sz="2000" dirty="0" smtClean="0"/>
              <a:t>remember the number of parameters for n-gram models?</a:t>
            </a:r>
          </a:p>
          <a:p>
            <a:r>
              <a:rPr lang="en-US" sz="2000" dirty="0" smtClean="0"/>
              <a:t>vocabulary size of natural languages is infinite</a:t>
            </a:r>
          </a:p>
          <a:p>
            <a:r>
              <a:rPr lang="en-US" sz="2000" dirty="0" smtClean="0"/>
              <a:t>Power-law frequency distribution: it is very likely to encounter unseen words in unseen text, even more so unseen n-grams  </a:t>
            </a:r>
            <a:endParaRPr lang="en-US" sz="2000" dirty="0"/>
          </a:p>
          <a:p>
            <a:endParaRPr lang="en-US" sz="2000" dirty="0" smtClean="0"/>
          </a:p>
          <a:p>
            <a:pPr marL="0" indent="0">
              <a:buNone/>
            </a:pPr>
            <a:r>
              <a:rPr lang="en-US" sz="2000" dirty="0" smtClean="0">
                <a:latin typeface="Wingdings"/>
                <a:ea typeface="Wingdings"/>
                <a:cs typeface="Wingdings"/>
                <a:sym typeface="Wingdings"/>
              </a:rPr>
              <a:t> </a:t>
            </a:r>
            <a:r>
              <a:rPr lang="en-US" sz="2000" dirty="0" smtClean="0"/>
              <a:t>need method to account for unseen events! </a:t>
            </a:r>
            <a:endParaRPr lang="en-US" sz="20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81667750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8775" y="158750"/>
            <a:ext cx="6877050" cy="838200"/>
          </a:xfrm>
        </p:spPr>
        <p:txBody>
          <a:bodyPr/>
          <a:lstStyle/>
          <a:p>
            <a:pPr algn="l"/>
            <a:r>
              <a:rPr lang="en-US" sz="4000" dirty="0" smtClean="0"/>
              <a:t>Fundamental: </a:t>
            </a:r>
            <a:br>
              <a:rPr lang="en-US" sz="4000" dirty="0" smtClean="0"/>
            </a:br>
            <a:r>
              <a:rPr lang="en-US" sz="4000" dirty="0" smtClean="0"/>
              <a:t>Bayes’ Theorem</a:t>
            </a:r>
            <a:endParaRPr lang="en-US" sz="4000" dirty="0"/>
          </a:p>
        </p:txBody>
      </p:sp>
      <p:sp>
        <p:nvSpPr>
          <p:cNvPr id="4" name="Content Placeholder 3"/>
          <p:cNvSpPr>
            <a:spLocks noGrp="1"/>
          </p:cNvSpPr>
          <p:nvPr>
            <p:ph idx="1"/>
          </p:nvPr>
        </p:nvSpPr>
        <p:spPr/>
        <p:txBody>
          <a:bodyPr/>
          <a:lstStyle/>
          <a:p>
            <a:pPr marL="0" indent="0">
              <a:buNone/>
            </a:pPr>
            <a:r>
              <a:rPr lang="en-US" sz="2000" b="1" dirty="0" smtClean="0"/>
              <a:t>Bayes’</a:t>
            </a:r>
            <a:r>
              <a:rPr lang="en-US" sz="2000" dirty="0"/>
              <a:t> </a:t>
            </a:r>
            <a:r>
              <a:rPr lang="en-US" sz="2000" b="1" dirty="0" smtClean="0"/>
              <a:t>Theorem</a:t>
            </a:r>
            <a:r>
              <a:rPr lang="en-US" sz="2000" dirty="0" smtClean="0"/>
              <a:t> lets us swap the order of dependence between events: We can calculate </a:t>
            </a:r>
            <a:r>
              <a:rPr lang="en-US" sz="2000" i="1" dirty="0" smtClean="0"/>
              <a:t>P(B|A) </a:t>
            </a:r>
            <a:r>
              <a:rPr lang="en-US" sz="2000" dirty="0" smtClean="0"/>
              <a:t>in terms of </a:t>
            </a:r>
            <a:r>
              <a:rPr lang="en-US" sz="2000" i="1" dirty="0" smtClean="0"/>
              <a:t>P(A|B)</a:t>
            </a:r>
            <a:r>
              <a:rPr lang="en-US" sz="2000" b="1" dirty="0" smtClean="0"/>
              <a:t>. </a:t>
            </a:r>
            <a:r>
              <a:rPr lang="en-US" sz="2000" dirty="0" smtClean="0"/>
              <a:t>It follows from the definition of conditional probability and the chain rule that:</a:t>
            </a:r>
          </a:p>
          <a:p>
            <a:pPr marL="0" indent="0">
              <a:buNone/>
            </a:pPr>
            <a:endParaRPr lang="en-US" sz="2000" dirty="0"/>
          </a:p>
          <a:p>
            <a:pPr marL="0" indent="0">
              <a:buNone/>
            </a:pPr>
            <a:r>
              <a:rPr lang="en-US" sz="2000" dirty="0" smtClean="0"/>
              <a:t>or for </a:t>
            </a:r>
            <a:r>
              <a:rPr lang="en-US" sz="2000" i="1" dirty="0" smtClean="0"/>
              <a:t>disjoint </a:t>
            </a:r>
            <a:r>
              <a:rPr lang="en-US" sz="2000" dirty="0" smtClean="0"/>
              <a:t>B</a:t>
            </a:r>
            <a:r>
              <a:rPr lang="de-DE" sz="2000" baseline="-25000" dirty="0" err="1">
                <a:sym typeface="Symbol"/>
              </a:rPr>
              <a:t>j</a:t>
            </a:r>
            <a:r>
              <a:rPr lang="en-US" sz="2000" dirty="0" smtClean="0"/>
              <a:t> forming a </a:t>
            </a:r>
            <a:r>
              <a:rPr lang="en-US" sz="2000" b="1" dirty="0" smtClean="0"/>
              <a:t>partition</a:t>
            </a:r>
            <a:r>
              <a:rPr lang="en-US" sz="2000" dirty="0" smtClean="0"/>
              <a:t> of A: </a:t>
            </a:r>
          </a:p>
          <a:p>
            <a:pPr marL="0" indent="0">
              <a:buNone/>
            </a:pPr>
            <a:endParaRPr lang="en-US" sz="2000" dirty="0" smtClean="0"/>
          </a:p>
          <a:p>
            <a:pPr marL="0" indent="0">
              <a:buNone/>
            </a:pPr>
            <a:endParaRPr lang="en-US" sz="1200" u="sng" dirty="0" smtClean="0"/>
          </a:p>
          <a:p>
            <a:pPr marL="0" indent="0">
              <a:buNone/>
            </a:pPr>
            <a:r>
              <a:rPr lang="en-US" sz="1600" u="sng" dirty="0" smtClean="0"/>
              <a:t>Example</a:t>
            </a:r>
            <a:r>
              <a:rPr lang="en-US" sz="1600" dirty="0" smtClean="0"/>
              <a:t>: Let C be a classifier that recognizes a positive instance with 95% accuracy and falsely recognizes a negative instance in 5% of cases.</a:t>
            </a:r>
          </a:p>
          <a:p>
            <a:pPr marL="0" indent="0">
              <a:buNone/>
            </a:pPr>
            <a:r>
              <a:rPr lang="en-US" sz="1600" dirty="0" smtClean="0"/>
              <a:t>Suppose the event G: “positive instance” is rare: only 1 per 100’000. Let T be the event that C says it is a positive instance. </a:t>
            </a:r>
          </a:p>
          <a:p>
            <a:pPr marL="0" indent="0">
              <a:buNone/>
            </a:pPr>
            <a:r>
              <a:rPr lang="en-US" sz="1600" dirty="0" smtClean="0"/>
              <a:t>What is the probability that an instance is truly positive if C says so?</a:t>
            </a:r>
          </a:p>
          <a:p>
            <a:pPr marL="0" indent="0">
              <a:buNone/>
            </a:pPr>
            <a:r>
              <a:rPr lang="en-US" sz="2800" dirty="0" smtClean="0"/>
              <a:t>  </a:t>
            </a:r>
            <a:endParaRPr lang="en-US" sz="2800" dirty="0"/>
          </a:p>
        </p:txBody>
      </p:sp>
      <p:graphicFrame>
        <p:nvGraphicFramePr>
          <p:cNvPr id="5" name="Object 4"/>
          <p:cNvGraphicFramePr>
            <a:graphicFrameLocks noChangeAspect="1"/>
          </p:cNvGraphicFramePr>
          <p:nvPr>
            <p:extLst>
              <p:ext uri="{D42A27DB-BD31-4B8C-83A1-F6EECF244321}">
                <p14:modId xmlns:p14="http://schemas.microsoft.com/office/powerpoint/2010/main" val="1369972078"/>
              </p:ext>
            </p:extLst>
          </p:nvPr>
        </p:nvGraphicFramePr>
        <p:xfrm>
          <a:off x="5562600" y="2209800"/>
          <a:ext cx="2142309" cy="609600"/>
        </p:xfrm>
        <a:graphic>
          <a:graphicData uri="http://schemas.openxmlformats.org/presentationml/2006/ole">
            <mc:AlternateContent xmlns:mc="http://schemas.openxmlformats.org/markup-compatibility/2006">
              <mc:Choice xmlns:v="urn:schemas-microsoft-com:vml" Requires="v">
                <p:oleObj spid="_x0000_s3195" name="Equation" r:id="rId4" imgW="1554120" imgH="429480" progId="Equation.3">
                  <p:embed/>
                </p:oleObj>
              </mc:Choice>
              <mc:Fallback>
                <p:oleObj name="Equation" r:id="rId4" imgW="1554120" imgH="429480" progId="Equation.3">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62600" y="2209800"/>
                        <a:ext cx="2142309" cy="609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318828759"/>
              </p:ext>
            </p:extLst>
          </p:nvPr>
        </p:nvGraphicFramePr>
        <p:xfrm>
          <a:off x="4953000" y="2895600"/>
          <a:ext cx="2663825" cy="784225"/>
        </p:xfrm>
        <a:graphic>
          <a:graphicData uri="http://schemas.openxmlformats.org/presentationml/2006/ole">
            <mc:AlternateContent xmlns:mc="http://schemas.openxmlformats.org/markup-compatibility/2006">
              <mc:Choice xmlns:v="urn:schemas-microsoft-com:vml" Requires="v">
                <p:oleObj spid="_x0000_s3196" name="Equation" r:id="rId6" imgW="1928880" imgH="557640" progId="Equation.3">
                  <p:embed/>
                </p:oleObj>
              </mc:Choice>
              <mc:Fallback>
                <p:oleObj name="Equation" r:id="rId6" imgW="1928880" imgH="557640" progId="Equation.3">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953000" y="2895600"/>
                        <a:ext cx="2663825" cy="7842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3502641686"/>
              </p:ext>
            </p:extLst>
          </p:nvPr>
        </p:nvGraphicFramePr>
        <p:xfrm>
          <a:off x="900113" y="5551488"/>
          <a:ext cx="7396162" cy="709612"/>
        </p:xfrm>
        <a:graphic>
          <a:graphicData uri="http://schemas.openxmlformats.org/presentationml/2006/ole">
            <mc:AlternateContent xmlns:mc="http://schemas.openxmlformats.org/markup-compatibility/2006">
              <mc:Choice xmlns:v="urn:schemas-microsoft-com:vml" Requires="v">
                <p:oleObj spid="_x0000_s3197" name="Equation" r:id="rId8" imgW="5194300" imgH="482600" progId="Equation.3">
                  <p:embed/>
                </p:oleObj>
              </mc:Choice>
              <mc:Fallback>
                <p:oleObj name="Equation" r:id="rId8" imgW="5194300" imgH="482600" progId="Equation.3">
                  <p:embed/>
                  <p:pic>
                    <p:nvPicPr>
                      <p:cNvPr id="0" name=""/>
                      <p:cNvPicPr>
                        <a:picLocks noChangeAspect="1" noChangeArrowheads="1"/>
                      </p:cNvPicPr>
                      <p:nvPr/>
                    </p:nvPicPr>
                    <p:blipFill>
                      <a:blip r:embed="rId9"/>
                      <a:srcRect/>
                      <a:stretch>
                        <a:fillRect/>
                      </a:stretch>
                    </p:blipFill>
                    <p:spPr bwMode="auto">
                      <a:xfrm>
                        <a:off x="900113" y="5551488"/>
                        <a:ext cx="7396162" cy="70961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10"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
        <p:nvSpPr>
          <p:cNvPr id="2" name="TextBox 1"/>
          <p:cNvSpPr txBox="1"/>
          <p:nvPr/>
        </p:nvSpPr>
        <p:spPr>
          <a:xfrm>
            <a:off x="7704909" y="5683528"/>
            <a:ext cx="943791" cy="369332"/>
          </a:xfrm>
          <a:prstGeom prst="rect">
            <a:avLst/>
          </a:prstGeom>
          <a:solidFill>
            <a:schemeClr val="bg1"/>
          </a:solidFill>
        </p:spPr>
        <p:txBody>
          <a:bodyPr wrap="square" rtlCol="0">
            <a:spAutoFit/>
          </a:bodyPr>
          <a:lstStyle/>
          <a:p>
            <a:r>
              <a:rPr lang="en-US" smtClean="0">
                <a:latin typeface="Arial" charset="0"/>
                <a:ea typeface="Arial" charset="0"/>
                <a:cs typeface="Arial" charset="0"/>
              </a:rPr>
              <a:t>0.0019</a:t>
            </a:r>
            <a:endParaRPr lang="en-US">
              <a:latin typeface="Arial" charset="0"/>
              <a:ea typeface="Arial" charset="0"/>
              <a:cs typeface="Arial" charset="0"/>
            </a:endParaRPr>
          </a:p>
        </p:txBody>
      </p:sp>
    </p:spTree>
    <p:extLst>
      <p:ext uri="{BB962C8B-B14F-4D97-AF65-F5344CB8AC3E}">
        <p14:creationId xmlns:p14="http://schemas.microsoft.com/office/powerpoint/2010/main" val="24344294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146050"/>
            <a:ext cx="6877050" cy="838200"/>
          </a:xfrm>
        </p:spPr>
        <p:txBody>
          <a:bodyPr/>
          <a:lstStyle/>
          <a:p>
            <a:pPr algn="l"/>
            <a:r>
              <a:rPr lang="en-US" sz="4000" dirty="0" err="1" smtClean="0"/>
              <a:t>Zipf’s</a:t>
            </a:r>
            <a:r>
              <a:rPr lang="en-US" sz="4000" dirty="0" smtClean="0"/>
              <a:t> law: </a:t>
            </a:r>
            <a:br>
              <a:rPr lang="en-US" sz="4000" dirty="0" smtClean="0"/>
            </a:br>
            <a:r>
              <a:rPr lang="en-US" sz="4000" dirty="0" err="1" smtClean="0"/>
              <a:t>freq</a:t>
            </a:r>
            <a:r>
              <a:rPr lang="en-US" sz="4000" dirty="0" smtClean="0"/>
              <a:t>(rank) ~ rank</a:t>
            </a:r>
            <a:r>
              <a:rPr lang="en-US" sz="4000" baseline="30000" dirty="0" smtClean="0"/>
              <a:t>-z</a:t>
            </a:r>
            <a:endParaRPr lang="en-US" sz="4000" baseline="30000" dirty="0"/>
          </a:p>
        </p:txBody>
      </p:sp>
      <p:sp>
        <p:nvSpPr>
          <p:cNvPr id="3" name="Content Placeholder 2"/>
          <p:cNvSpPr>
            <a:spLocks noGrp="1"/>
          </p:cNvSpPr>
          <p:nvPr>
            <p:ph idx="1"/>
          </p:nvPr>
        </p:nvSpPr>
        <p:spPr>
          <a:xfrm>
            <a:off x="250825" y="6019800"/>
            <a:ext cx="8640763" cy="361950"/>
          </a:xfrm>
        </p:spPr>
        <p:txBody>
          <a:bodyPr/>
          <a:lstStyle/>
          <a:p>
            <a:pPr marL="0" indent="0">
              <a:buNone/>
            </a:pPr>
            <a:r>
              <a:rPr lang="en-US" sz="2400" dirty="0" smtClean="0">
                <a:latin typeface="Wingdings"/>
                <a:ea typeface="Wingdings"/>
                <a:cs typeface="Wingdings"/>
                <a:sym typeface="Wingdings"/>
              </a:rPr>
              <a:t> </a:t>
            </a:r>
            <a:r>
              <a:rPr lang="en-US" sz="2400" dirty="0" smtClean="0"/>
              <a:t>most words are rare. most n-grams are even rarer</a:t>
            </a:r>
            <a:endParaRPr lang="en-US" sz="2400" dirty="0"/>
          </a:p>
        </p:txBody>
      </p:sp>
      <p:pic>
        <p:nvPicPr>
          <p:cNvPr id="6" name="Picture 5"/>
          <p:cNvPicPr>
            <a:picLocks noChangeAspect="1"/>
          </p:cNvPicPr>
          <p:nvPr/>
        </p:nvPicPr>
        <p:blipFill>
          <a:blip r:embed="rId2" cstate="print"/>
          <a:stretch>
            <a:fillRect/>
          </a:stretch>
        </p:blipFill>
        <p:spPr>
          <a:xfrm>
            <a:off x="609600" y="1524000"/>
            <a:ext cx="5231412" cy="4549624"/>
          </a:xfrm>
          <a:prstGeom prst="rect">
            <a:avLst/>
          </a:prstGeom>
        </p:spPr>
      </p:pic>
      <p:sp>
        <p:nvSpPr>
          <p:cNvPr id="7" name="TextBox 6"/>
          <p:cNvSpPr txBox="1"/>
          <p:nvPr/>
        </p:nvSpPr>
        <p:spPr>
          <a:xfrm>
            <a:off x="3810000" y="2743200"/>
            <a:ext cx="1600200" cy="954107"/>
          </a:xfrm>
          <a:prstGeom prst="rect">
            <a:avLst/>
          </a:prstGeom>
          <a:noFill/>
        </p:spPr>
        <p:txBody>
          <a:bodyPr wrap="square" rtlCol="0">
            <a:spAutoFit/>
          </a:bodyPr>
          <a:lstStyle/>
          <a:p>
            <a:pPr algn="r"/>
            <a:r>
              <a:rPr lang="en-US" sz="1400" dirty="0" smtClean="0"/>
              <a:t>Statistics over 1 million sentences of the British National Corpus</a:t>
            </a:r>
            <a:endParaRPr lang="en-US" sz="1400" dirty="0"/>
          </a:p>
        </p:txBody>
      </p:sp>
      <p:sp>
        <p:nvSpPr>
          <p:cNvPr id="8" name="TextBox 7"/>
          <p:cNvSpPr txBox="1"/>
          <p:nvPr/>
        </p:nvSpPr>
        <p:spPr>
          <a:xfrm>
            <a:off x="5638800" y="1905000"/>
            <a:ext cx="2743200" cy="2031325"/>
          </a:xfrm>
          <a:prstGeom prst="rect">
            <a:avLst/>
          </a:prstGeom>
          <a:noFill/>
        </p:spPr>
        <p:txBody>
          <a:bodyPr wrap="square" rtlCol="0">
            <a:spAutoFit/>
          </a:bodyPr>
          <a:lstStyle/>
          <a:p>
            <a:r>
              <a:rPr lang="en-US" dirty="0" smtClean="0"/>
              <a:t>If one orders words by decreasing frequency, then the relation between rank and frequency follows a power-law. This is a </a:t>
            </a:r>
            <a:r>
              <a:rPr lang="en-US" b="1" dirty="0" smtClean="0"/>
              <a:t>heavy tail distribution</a:t>
            </a:r>
            <a:r>
              <a:rPr lang="en-US" dirty="0" smtClean="0"/>
              <a:t>.</a:t>
            </a:r>
            <a:endParaRPr lang="en-US" dirty="0"/>
          </a:p>
        </p:txBody>
      </p:sp>
      <p:sp>
        <p:nvSpPr>
          <p:cNvPr id="9"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10"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09030775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146050"/>
            <a:ext cx="6877050" cy="838200"/>
          </a:xfrm>
        </p:spPr>
        <p:txBody>
          <a:bodyPr/>
          <a:lstStyle/>
          <a:p>
            <a:pPr algn="l"/>
            <a:r>
              <a:rPr lang="en-US" sz="4000" dirty="0" smtClean="0"/>
              <a:t>The role of training, development and test data</a:t>
            </a:r>
            <a:endParaRPr lang="en-US" sz="4000" dirty="0"/>
          </a:p>
        </p:txBody>
      </p:sp>
      <p:sp>
        <p:nvSpPr>
          <p:cNvPr id="3" name="Content Placeholder 2"/>
          <p:cNvSpPr>
            <a:spLocks noGrp="1"/>
          </p:cNvSpPr>
          <p:nvPr>
            <p:ph idx="1"/>
          </p:nvPr>
        </p:nvSpPr>
        <p:spPr>
          <a:xfrm>
            <a:off x="228600" y="1447800"/>
            <a:ext cx="8640763" cy="5257800"/>
          </a:xfrm>
        </p:spPr>
        <p:txBody>
          <a:bodyPr/>
          <a:lstStyle/>
          <a:p>
            <a:r>
              <a:rPr lang="en-US" sz="2000" dirty="0" smtClean="0"/>
              <a:t>MLE models are an example of </a:t>
            </a:r>
            <a:r>
              <a:rPr lang="en-US" sz="2000" b="1" dirty="0" err="1" smtClean="0"/>
              <a:t>overfitting</a:t>
            </a:r>
            <a:r>
              <a:rPr lang="en-US" sz="2000" dirty="0" smtClean="0"/>
              <a:t>: when modeling the training data too closely, they will show bad performance on unseen test data</a:t>
            </a:r>
          </a:p>
          <a:p>
            <a:r>
              <a:rPr lang="en-US" sz="2000" dirty="0" smtClean="0"/>
              <a:t>Biggest sin in data-driven modeling and Machine learning: </a:t>
            </a:r>
            <a:r>
              <a:rPr lang="en-US" sz="2000" b="1" dirty="0" smtClean="0"/>
              <a:t>never</a:t>
            </a:r>
            <a:r>
              <a:rPr lang="en-US" sz="2000" dirty="0" smtClean="0"/>
              <a:t> report </a:t>
            </a:r>
            <a:r>
              <a:rPr lang="en-US" sz="2000" b="1" dirty="0" smtClean="0"/>
              <a:t>performance</a:t>
            </a:r>
            <a:r>
              <a:rPr lang="en-US" sz="2000" dirty="0" smtClean="0"/>
              <a:t> of your model on the </a:t>
            </a:r>
            <a:r>
              <a:rPr lang="en-US" sz="2000" b="1" dirty="0" smtClean="0"/>
              <a:t>training data</a:t>
            </a:r>
            <a:r>
              <a:rPr lang="en-US" sz="2000" dirty="0" smtClean="0"/>
              <a:t>!</a:t>
            </a:r>
          </a:p>
          <a:p>
            <a:endParaRPr lang="en-US" sz="2000" dirty="0"/>
          </a:p>
          <a:p>
            <a:pPr marL="0" indent="0">
              <a:buNone/>
            </a:pPr>
            <a:r>
              <a:rPr lang="en-US" sz="2000" dirty="0" smtClean="0"/>
              <a:t>Generally valid scheme:</a:t>
            </a:r>
          </a:p>
          <a:p>
            <a:r>
              <a:rPr lang="en-US" sz="2000" b="1" dirty="0" smtClean="0"/>
              <a:t>training</a:t>
            </a:r>
            <a:r>
              <a:rPr lang="en-US" sz="2000" dirty="0" smtClean="0"/>
              <a:t> data: the data you use to train your model. You can eyeball it to look for regularities</a:t>
            </a:r>
          </a:p>
          <a:p>
            <a:r>
              <a:rPr lang="en-US" sz="2000" b="1" dirty="0" smtClean="0"/>
              <a:t>development</a:t>
            </a:r>
            <a:r>
              <a:rPr lang="en-US" sz="2000" dirty="0" smtClean="0"/>
              <a:t> data: the data you use for testing your model during development. You can perform error analysis. When tuning your model for high scores on development data, information about this data enters the model implicitly</a:t>
            </a:r>
          </a:p>
          <a:p>
            <a:r>
              <a:rPr lang="en-US" sz="2000" b="1" dirty="0" smtClean="0"/>
              <a:t>test</a:t>
            </a:r>
            <a:r>
              <a:rPr lang="en-US" sz="2000" dirty="0" smtClean="0"/>
              <a:t> data. Never even look at it. Run your final system on it once and report scores. In this way, the scores are realistic for unseen data.</a:t>
            </a:r>
          </a:p>
          <a:p>
            <a:pPr marL="0" indent="0">
              <a:buNone/>
            </a:pPr>
            <a:endParaRPr lang="en-US" sz="2000" dirty="0"/>
          </a:p>
          <a:p>
            <a:endParaRPr lang="en-US" sz="2000" dirty="0" smtClean="0"/>
          </a:p>
          <a:p>
            <a:endParaRPr lang="en-US" sz="2000" dirty="0" smtClean="0"/>
          </a:p>
          <a:p>
            <a:endParaRPr lang="en-US" sz="20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2808019129"/>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Smoothing</a:t>
            </a:r>
            <a:endParaRPr lang="en-US" dirty="0"/>
          </a:p>
        </p:txBody>
      </p:sp>
      <p:sp>
        <p:nvSpPr>
          <p:cNvPr id="3" name="Content Placeholder 2"/>
          <p:cNvSpPr>
            <a:spLocks noGrp="1"/>
          </p:cNvSpPr>
          <p:nvPr>
            <p:ph idx="1"/>
          </p:nvPr>
        </p:nvSpPr>
        <p:spPr/>
        <p:txBody>
          <a:bodyPr/>
          <a:lstStyle/>
          <a:p>
            <a:r>
              <a:rPr lang="en-US" sz="2800" dirty="0"/>
              <a:t>smoothing is a way to deal with unobserved n-</a:t>
            </a:r>
            <a:r>
              <a:rPr lang="en-US" sz="2800" dirty="0" smtClean="0"/>
              <a:t>grams</a:t>
            </a:r>
          </a:p>
          <a:p>
            <a:endParaRPr lang="en-US" sz="2800" dirty="0"/>
          </a:p>
          <a:p>
            <a:r>
              <a:rPr lang="en-US" sz="2800" dirty="0"/>
              <a:t>works by taking a little bit of the probability mass from higher counts and shift it to zero </a:t>
            </a:r>
            <a:r>
              <a:rPr lang="en-US" sz="2800" dirty="0" smtClean="0"/>
              <a:t>counts</a:t>
            </a:r>
          </a:p>
          <a:p>
            <a:endParaRPr lang="en-US" sz="2800" dirty="0"/>
          </a:p>
          <a:p>
            <a:r>
              <a:rPr lang="en-US" sz="2800" dirty="0"/>
              <a:t>for now: we assume a closed vocabulary, i.e. no unseen words, but unseen n-grams only</a:t>
            </a:r>
          </a:p>
          <a:p>
            <a:endParaRPr lang="en-US" sz="28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127685045"/>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171450"/>
            <a:ext cx="6877050" cy="838200"/>
          </a:xfrm>
        </p:spPr>
        <p:txBody>
          <a:bodyPr/>
          <a:lstStyle/>
          <a:p>
            <a:pPr algn="l"/>
            <a:r>
              <a:rPr lang="en-US" sz="4000" dirty="0" smtClean="0"/>
              <a:t>Laplace smoothing </a:t>
            </a:r>
            <a:br>
              <a:rPr lang="en-US" sz="4000" dirty="0" smtClean="0"/>
            </a:br>
            <a:r>
              <a:rPr lang="en-US" sz="4000" dirty="0" smtClean="0"/>
              <a:t>“add one”</a:t>
            </a:r>
            <a:endParaRPr lang="en-US" sz="4000" dirty="0"/>
          </a:p>
        </p:txBody>
      </p:sp>
      <p:sp>
        <p:nvSpPr>
          <p:cNvPr id="3" name="Content Placeholder 2"/>
          <p:cNvSpPr>
            <a:spLocks noGrp="1"/>
          </p:cNvSpPr>
          <p:nvPr>
            <p:ph idx="1"/>
          </p:nvPr>
        </p:nvSpPr>
        <p:spPr/>
        <p:txBody>
          <a:bodyPr/>
          <a:lstStyle/>
          <a:p>
            <a:r>
              <a:rPr lang="en-US" sz="2200" dirty="0" smtClean="0"/>
              <a:t>Idea: We add 1 to all possible frequency counts </a:t>
            </a:r>
          </a:p>
          <a:p>
            <a:pPr marL="0" indent="0">
              <a:buNone/>
            </a:pPr>
            <a:endParaRPr lang="en-US" sz="2200" dirty="0" smtClean="0"/>
          </a:p>
          <a:p>
            <a:pPr marL="0" indent="0">
              <a:buNone/>
            </a:pPr>
            <a:r>
              <a:rPr lang="en-US" sz="2200" dirty="0" smtClean="0"/>
              <a:t>For vocabulary size V:</a:t>
            </a:r>
          </a:p>
          <a:p>
            <a:endParaRPr lang="en-US" sz="2200" dirty="0" smtClean="0"/>
          </a:p>
          <a:p>
            <a:endParaRPr lang="en-US" sz="2200" dirty="0"/>
          </a:p>
        </p:txBody>
      </p:sp>
      <p:graphicFrame>
        <p:nvGraphicFramePr>
          <p:cNvPr id="5" name="Object 4"/>
          <p:cNvGraphicFramePr>
            <a:graphicFrameLocks noChangeAspect="1"/>
          </p:cNvGraphicFramePr>
          <p:nvPr>
            <p:extLst>
              <p:ext uri="{D42A27DB-BD31-4B8C-83A1-F6EECF244321}">
                <p14:modId xmlns:p14="http://schemas.microsoft.com/office/powerpoint/2010/main" val="3499578342"/>
              </p:ext>
            </p:extLst>
          </p:nvPr>
        </p:nvGraphicFramePr>
        <p:xfrm>
          <a:off x="1828800" y="2743200"/>
          <a:ext cx="1736436" cy="609600"/>
        </p:xfrm>
        <a:graphic>
          <a:graphicData uri="http://schemas.openxmlformats.org/presentationml/2006/ole">
            <mc:AlternateContent xmlns:mc="http://schemas.openxmlformats.org/markup-compatibility/2006">
              <mc:Choice xmlns:v="urn:schemas-microsoft-com:vml" Requires="v">
                <p:oleObj spid="_x0000_s10363" name="Equation" r:id="rId3" imgW="1179360" imgH="411120" progId="Equation.3">
                  <p:embed/>
                </p:oleObj>
              </mc:Choice>
              <mc:Fallback>
                <p:oleObj name="Equation" r:id="rId3" imgW="1179360" imgH="41112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28800" y="2743200"/>
                        <a:ext cx="1736436" cy="609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976753093"/>
              </p:ext>
            </p:extLst>
          </p:nvPr>
        </p:nvGraphicFramePr>
        <p:xfrm>
          <a:off x="1860550" y="3509963"/>
          <a:ext cx="2716213" cy="681037"/>
        </p:xfrm>
        <a:graphic>
          <a:graphicData uri="http://schemas.openxmlformats.org/presentationml/2006/ole">
            <mc:AlternateContent xmlns:mc="http://schemas.openxmlformats.org/markup-compatibility/2006">
              <mc:Choice xmlns:v="urn:schemas-microsoft-com:vml" Requires="v">
                <p:oleObj spid="_x0000_s10364" name="Equation" r:id="rId5" imgW="1855800" imgH="456840" progId="Equation.3">
                  <p:embed/>
                </p:oleObj>
              </mc:Choice>
              <mc:Fallback>
                <p:oleObj name="Equation" r:id="rId5" imgW="1855800" imgH="45684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860550" y="3509963"/>
                        <a:ext cx="2716213" cy="68103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378033015"/>
              </p:ext>
            </p:extLst>
          </p:nvPr>
        </p:nvGraphicFramePr>
        <p:xfrm>
          <a:off x="1860550" y="4270375"/>
          <a:ext cx="4083050" cy="682625"/>
        </p:xfrm>
        <a:graphic>
          <a:graphicData uri="http://schemas.openxmlformats.org/presentationml/2006/ole">
            <mc:AlternateContent xmlns:mc="http://schemas.openxmlformats.org/markup-compatibility/2006">
              <mc:Choice xmlns:v="urn:schemas-microsoft-com:vml" Requires="v">
                <p:oleObj spid="_x0000_s10365" name="Equation" r:id="rId7" imgW="2797560" imgH="456840" progId="Equation.3">
                  <p:embed/>
                </p:oleObj>
              </mc:Choice>
              <mc:Fallback>
                <p:oleObj name="Equation" r:id="rId7" imgW="2797560" imgH="456840"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60550" y="4270375"/>
                        <a:ext cx="4083050" cy="68262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TextBox 7"/>
          <p:cNvSpPr txBox="1"/>
          <p:nvPr/>
        </p:nvSpPr>
        <p:spPr>
          <a:xfrm>
            <a:off x="457200" y="2864240"/>
            <a:ext cx="1018616" cy="369332"/>
          </a:xfrm>
          <a:prstGeom prst="rect">
            <a:avLst/>
          </a:prstGeom>
          <a:noFill/>
        </p:spPr>
        <p:txBody>
          <a:bodyPr wrap="none" rtlCol="0">
            <a:spAutoFit/>
          </a:bodyPr>
          <a:lstStyle/>
          <a:p>
            <a:r>
              <a:rPr lang="en-US" dirty="0" smtClean="0"/>
              <a:t>unigram</a:t>
            </a:r>
            <a:endParaRPr lang="en-US" dirty="0"/>
          </a:p>
        </p:txBody>
      </p:sp>
      <p:sp>
        <p:nvSpPr>
          <p:cNvPr id="9" name="TextBox 8"/>
          <p:cNvSpPr txBox="1"/>
          <p:nvPr/>
        </p:nvSpPr>
        <p:spPr>
          <a:xfrm>
            <a:off x="457200" y="3622228"/>
            <a:ext cx="890238" cy="369332"/>
          </a:xfrm>
          <a:prstGeom prst="rect">
            <a:avLst/>
          </a:prstGeom>
          <a:noFill/>
        </p:spPr>
        <p:txBody>
          <a:bodyPr wrap="none" rtlCol="0">
            <a:spAutoFit/>
          </a:bodyPr>
          <a:lstStyle/>
          <a:p>
            <a:r>
              <a:rPr lang="en-US" dirty="0"/>
              <a:t>b</a:t>
            </a:r>
            <a:r>
              <a:rPr lang="en-US" dirty="0" smtClean="0"/>
              <a:t>igram</a:t>
            </a:r>
            <a:endParaRPr lang="en-US" dirty="0"/>
          </a:p>
        </p:txBody>
      </p:sp>
      <p:sp>
        <p:nvSpPr>
          <p:cNvPr id="10" name="TextBox 9"/>
          <p:cNvSpPr txBox="1"/>
          <p:nvPr/>
        </p:nvSpPr>
        <p:spPr>
          <a:xfrm>
            <a:off x="457200" y="4402108"/>
            <a:ext cx="915823" cy="369332"/>
          </a:xfrm>
          <a:prstGeom prst="rect">
            <a:avLst/>
          </a:prstGeom>
          <a:noFill/>
        </p:spPr>
        <p:txBody>
          <a:bodyPr wrap="none" rtlCol="0">
            <a:spAutoFit/>
          </a:bodyPr>
          <a:lstStyle/>
          <a:p>
            <a:r>
              <a:rPr lang="en-US" dirty="0" smtClean="0"/>
              <a:t>n-gram</a:t>
            </a:r>
            <a:endParaRPr lang="en-US" dirty="0"/>
          </a:p>
        </p:txBody>
      </p:sp>
      <p:sp>
        <p:nvSpPr>
          <p:cNvPr id="11"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12"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4267211472"/>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31750"/>
            <a:ext cx="6877050" cy="838200"/>
          </a:xfrm>
        </p:spPr>
        <p:txBody>
          <a:bodyPr/>
          <a:lstStyle/>
          <a:p>
            <a:pPr algn="l"/>
            <a:r>
              <a:rPr lang="en-US" dirty="0" smtClean="0"/>
              <a:t>Problem with </a:t>
            </a:r>
            <a:br>
              <a:rPr lang="en-US" dirty="0" smtClean="0"/>
            </a:br>
            <a:r>
              <a:rPr lang="en-US" dirty="0" smtClean="0"/>
              <a:t>Laplace smoothing</a:t>
            </a:r>
            <a:endParaRPr lang="en-US" dirty="0"/>
          </a:p>
        </p:txBody>
      </p:sp>
      <p:sp>
        <p:nvSpPr>
          <p:cNvPr id="3" name="Content Placeholder 2"/>
          <p:cNvSpPr>
            <a:spLocks noGrp="1"/>
          </p:cNvSpPr>
          <p:nvPr>
            <p:ph idx="1"/>
          </p:nvPr>
        </p:nvSpPr>
        <p:spPr>
          <a:xfrm>
            <a:off x="250825" y="1524000"/>
            <a:ext cx="8640763" cy="4789487"/>
          </a:xfrm>
        </p:spPr>
        <p:txBody>
          <a:bodyPr/>
          <a:lstStyle/>
          <a:p>
            <a:pPr marL="0" indent="0">
              <a:buNone/>
            </a:pPr>
            <a:r>
              <a:rPr lang="en-US" sz="2000" dirty="0"/>
              <a:t>N</a:t>
            </a:r>
            <a:r>
              <a:rPr lang="en-US" sz="2000" dirty="0" smtClean="0"/>
              <a:t>ot suited for large vocabulary sizes!</a:t>
            </a:r>
            <a:endParaRPr lang="en-US" sz="2000" dirty="0"/>
          </a:p>
          <a:p>
            <a:pPr marL="0" indent="0">
              <a:buNone/>
            </a:pPr>
            <a:r>
              <a:rPr lang="en-US" sz="2000" dirty="0" smtClean="0"/>
              <a:t>Example:   C(a b c)=9, C(a b)=10. Vocabulary size: 100K</a:t>
            </a:r>
          </a:p>
          <a:p>
            <a:pPr marL="0" indent="0">
              <a:buNone/>
            </a:pPr>
            <a:endParaRPr lang="en-US" sz="2000" dirty="0"/>
          </a:p>
          <a:p>
            <a:pPr marL="0" indent="0">
              <a:buNone/>
            </a:pPr>
            <a:endParaRPr lang="en-US" sz="2000" dirty="0" smtClean="0"/>
          </a:p>
          <a:p>
            <a:pPr marL="0" indent="0">
              <a:buNone/>
            </a:pPr>
            <a:endParaRPr lang="en-US" sz="2000" dirty="0"/>
          </a:p>
          <a:p>
            <a:pPr marL="0" indent="0">
              <a:buNone/>
            </a:pPr>
            <a:endParaRPr lang="en-US" sz="2000" dirty="0"/>
          </a:p>
          <a:p>
            <a:pPr marL="0" indent="0">
              <a:buNone/>
            </a:pPr>
            <a:r>
              <a:rPr lang="en-US" sz="2000" dirty="0" smtClean="0"/>
              <a:t>What about adding a smaller value </a:t>
            </a:r>
            <a:r>
              <a:rPr lang="en-US" sz="2000" dirty="0" err="1" smtClean="0"/>
              <a:t>δ</a:t>
            </a:r>
            <a:r>
              <a:rPr lang="en-US" sz="2000" dirty="0" smtClean="0"/>
              <a:t> as in                           ? </a:t>
            </a:r>
          </a:p>
          <a:p>
            <a:pPr marL="0" indent="0">
              <a:buNone/>
            </a:pPr>
            <a:endParaRPr lang="en-US" sz="2000" dirty="0"/>
          </a:p>
          <a:p>
            <a:r>
              <a:rPr lang="en-US" sz="2000" dirty="0" smtClean="0"/>
              <a:t>Laplace Smoothing is dependent on vocabulary size. </a:t>
            </a:r>
          </a:p>
          <a:p>
            <a:r>
              <a:rPr lang="en-US" sz="2000" dirty="0" smtClean="0"/>
              <a:t>“Add </a:t>
            </a:r>
            <a:r>
              <a:rPr lang="en-US" sz="2000" dirty="0" err="1" smtClean="0"/>
              <a:t>δ</a:t>
            </a:r>
            <a:r>
              <a:rPr lang="en-US" sz="2000" dirty="0" smtClean="0"/>
              <a:t>” still does not work well: for small </a:t>
            </a:r>
            <a:r>
              <a:rPr lang="en-US" sz="2000" dirty="0"/>
              <a:t> </a:t>
            </a:r>
            <a:r>
              <a:rPr lang="en-US" sz="2000" dirty="0" err="1" smtClean="0"/>
              <a:t>δ</a:t>
            </a:r>
            <a:r>
              <a:rPr lang="en-US" sz="2000" dirty="0" smtClean="0"/>
              <a:t>, unseen events are overly punished. For larger </a:t>
            </a:r>
            <a:r>
              <a:rPr lang="en-US" sz="2000" dirty="0" err="1" smtClean="0"/>
              <a:t>δ</a:t>
            </a:r>
            <a:r>
              <a:rPr lang="en-US" sz="2000" dirty="0" smtClean="0"/>
              <a:t>, the same problem as with “add one” smoothing occurs. Commonly used: </a:t>
            </a:r>
            <a:r>
              <a:rPr lang="en-US" sz="2000" dirty="0" err="1" smtClean="0"/>
              <a:t>δ</a:t>
            </a:r>
            <a:r>
              <a:rPr lang="en-US" sz="2000" dirty="0" smtClean="0"/>
              <a:t>=0.5  </a:t>
            </a:r>
          </a:p>
          <a:p>
            <a:r>
              <a:rPr lang="en-US" sz="2000" dirty="0" smtClean="0"/>
              <a:t>Methods to choose </a:t>
            </a:r>
            <a:r>
              <a:rPr lang="en-US" sz="2000" dirty="0" err="1" smtClean="0"/>
              <a:t>δ</a:t>
            </a:r>
            <a:r>
              <a:rPr lang="en-US" sz="2000" dirty="0" smtClean="0"/>
              <a:t> ‘optimally’, and in a form to reach vocabulary size independence, do exist. They still do not perform smoothing adequately.  </a:t>
            </a:r>
          </a:p>
          <a:p>
            <a:pPr marL="0" indent="0">
              <a:buNone/>
            </a:pPr>
            <a:endParaRPr lang="en-US" sz="2000" dirty="0"/>
          </a:p>
          <a:p>
            <a:pPr marL="0" indent="0">
              <a:buNone/>
            </a:pPr>
            <a:endParaRPr lang="en-US" sz="2000" dirty="0" smtClean="0"/>
          </a:p>
          <a:p>
            <a:pPr marL="0" indent="0">
              <a:buNone/>
            </a:pPr>
            <a:endParaRPr lang="en-US" sz="2000" dirty="0"/>
          </a:p>
          <a:p>
            <a:pPr marL="0" indent="0">
              <a:buNone/>
            </a:pPr>
            <a:endParaRPr lang="en-US" sz="2000" dirty="0"/>
          </a:p>
        </p:txBody>
      </p:sp>
      <p:graphicFrame>
        <p:nvGraphicFramePr>
          <p:cNvPr id="5" name="Object 4"/>
          <p:cNvGraphicFramePr>
            <a:graphicFrameLocks noChangeAspect="1"/>
          </p:cNvGraphicFramePr>
          <p:nvPr>
            <p:extLst>
              <p:ext uri="{D42A27DB-BD31-4B8C-83A1-F6EECF244321}">
                <p14:modId xmlns:p14="http://schemas.microsoft.com/office/powerpoint/2010/main" val="2695737105"/>
              </p:ext>
            </p:extLst>
          </p:nvPr>
        </p:nvGraphicFramePr>
        <p:xfrm>
          <a:off x="696913" y="2362200"/>
          <a:ext cx="3552825" cy="1219200"/>
        </p:xfrm>
        <a:graphic>
          <a:graphicData uri="http://schemas.openxmlformats.org/presentationml/2006/ole">
            <mc:AlternateContent xmlns:mc="http://schemas.openxmlformats.org/markup-compatibility/2006">
              <mc:Choice xmlns:v="urn:schemas-microsoft-com:vml" Requires="v">
                <p:oleObj spid="_x0000_s11349" name="Equation" r:id="rId3" imgW="2577960" imgH="877680" progId="Equation.3">
                  <p:embed/>
                </p:oleObj>
              </mc:Choice>
              <mc:Fallback>
                <p:oleObj name="Equation" r:id="rId3" imgW="2577960" imgH="87768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6913" y="2362200"/>
                        <a:ext cx="3552825" cy="12192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2539308497"/>
              </p:ext>
            </p:extLst>
          </p:nvPr>
        </p:nvGraphicFramePr>
        <p:xfrm>
          <a:off x="5181600" y="3581400"/>
          <a:ext cx="1773237" cy="609600"/>
        </p:xfrm>
        <a:graphic>
          <a:graphicData uri="http://schemas.openxmlformats.org/presentationml/2006/ole">
            <mc:AlternateContent xmlns:mc="http://schemas.openxmlformats.org/markup-compatibility/2006">
              <mc:Choice xmlns:v="urn:schemas-microsoft-com:vml" Requires="v">
                <p:oleObj spid="_x0000_s11350" name="Equation" r:id="rId5" imgW="1206720" imgH="411120" progId="Equation.3">
                  <p:embed/>
                </p:oleObj>
              </mc:Choice>
              <mc:Fallback>
                <p:oleObj name="Equation" r:id="rId5" imgW="1206720" imgH="41112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81600" y="3581400"/>
                        <a:ext cx="1773237" cy="609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8"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857436283"/>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336550"/>
            <a:ext cx="6877050" cy="838200"/>
          </a:xfrm>
        </p:spPr>
        <p:txBody>
          <a:bodyPr/>
          <a:lstStyle/>
          <a:p>
            <a:pPr algn="l"/>
            <a:r>
              <a:rPr lang="en-US" dirty="0" smtClean="0"/>
              <a:t>The “held out” estimator</a:t>
            </a:r>
            <a:endParaRPr lang="en-US" dirty="0"/>
          </a:p>
        </p:txBody>
      </p:sp>
      <p:sp>
        <p:nvSpPr>
          <p:cNvPr id="3" name="Content Placeholder 2"/>
          <p:cNvSpPr>
            <a:spLocks noGrp="1"/>
          </p:cNvSpPr>
          <p:nvPr>
            <p:ph idx="1"/>
          </p:nvPr>
        </p:nvSpPr>
        <p:spPr/>
        <p:txBody>
          <a:bodyPr/>
          <a:lstStyle/>
          <a:p>
            <a:r>
              <a:rPr lang="en-US" sz="2000" dirty="0" smtClean="0"/>
              <a:t>Idea: let us simply check frequencies of n-grams on unseen data.</a:t>
            </a:r>
          </a:p>
          <a:p>
            <a:r>
              <a:rPr lang="en-US" sz="2000" dirty="0" smtClean="0"/>
              <a:t>for this, separate the training data in two parts: 1) training and 2) held out.</a:t>
            </a:r>
          </a:p>
          <a:p>
            <a:endParaRPr lang="en-US" sz="2000" dirty="0"/>
          </a:p>
          <a:p>
            <a:pPr marL="0" indent="0">
              <a:buNone/>
            </a:pPr>
            <a:r>
              <a:rPr lang="en-US" sz="2000" dirty="0" smtClean="0"/>
              <a:t>For each n-gram </a:t>
            </a:r>
            <a:r>
              <a:rPr lang="en-US" sz="2000" i="1" dirty="0"/>
              <a:t>w</a:t>
            </a:r>
            <a:r>
              <a:rPr lang="en-US" sz="2000" i="1" baseline="-25000" dirty="0"/>
              <a:t>1</a:t>
            </a:r>
            <a:r>
              <a:rPr lang="en-US" sz="2000" i="1" dirty="0"/>
              <a:t>,…,</a:t>
            </a:r>
            <a:r>
              <a:rPr lang="en-US" sz="2000" i="1" dirty="0" err="1"/>
              <a:t>w</a:t>
            </a:r>
            <a:r>
              <a:rPr lang="en-US" sz="2000" i="1" baseline="-25000" dirty="0" err="1"/>
              <a:t>n</a:t>
            </a:r>
            <a:r>
              <a:rPr lang="en-US" sz="2000" dirty="0"/>
              <a:t> </a:t>
            </a:r>
            <a:r>
              <a:rPr lang="en-US" sz="2000" i="1" dirty="0" smtClean="0"/>
              <a:t>, C</a:t>
            </a:r>
            <a:r>
              <a:rPr lang="en-US" sz="2000" i="1" baseline="-25000" dirty="0" smtClean="0"/>
              <a:t>1</a:t>
            </a:r>
            <a:r>
              <a:rPr lang="en-US" sz="2000" i="1" dirty="0" smtClean="0"/>
              <a:t>(</a:t>
            </a:r>
            <a:r>
              <a:rPr lang="en-US" sz="2000" i="1" dirty="0"/>
              <a:t>w</a:t>
            </a:r>
            <a:r>
              <a:rPr lang="en-US" sz="2000" i="1" baseline="-25000" dirty="0"/>
              <a:t>1</a:t>
            </a:r>
            <a:r>
              <a:rPr lang="en-US" sz="2000" i="1" dirty="0"/>
              <a:t>,…,</a:t>
            </a:r>
            <a:r>
              <a:rPr lang="en-US" sz="2000" i="1" dirty="0" err="1" smtClean="0"/>
              <a:t>w</a:t>
            </a:r>
            <a:r>
              <a:rPr lang="en-US" sz="2000" i="1" baseline="-25000" dirty="0" err="1" smtClean="0"/>
              <a:t>n</a:t>
            </a:r>
            <a:r>
              <a:rPr lang="en-US" sz="2000" i="1" dirty="0" smtClean="0"/>
              <a:t>) </a:t>
            </a:r>
            <a:r>
              <a:rPr lang="en-US" sz="2000" dirty="0" smtClean="0"/>
              <a:t>is the count in part 1, </a:t>
            </a:r>
            <a:br>
              <a:rPr lang="en-US" sz="2000" dirty="0" smtClean="0"/>
            </a:br>
            <a:r>
              <a:rPr lang="en-US" sz="2000" i="1" dirty="0" smtClean="0"/>
              <a:t>C</a:t>
            </a:r>
            <a:r>
              <a:rPr lang="en-US" sz="2000" i="1" baseline="-25000" dirty="0" smtClean="0"/>
              <a:t>2</a:t>
            </a:r>
            <a:r>
              <a:rPr lang="en-US" sz="2000" i="1" dirty="0" smtClean="0"/>
              <a:t>(</a:t>
            </a:r>
            <a:r>
              <a:rPr lang="en-US" sz="2000" i="1" dirty="0"/>
              <a:t>w</a:t>
            </a:r>
            <a:r>
              <a:rPr lang="en-US" sz="2000" i="1" baseline="-25000" dirty="0"/>
              <a:t>1</a:t>
            </a:r>
            <a:r>
              <a:rPr lang="en-US" sz="2000" i="1" dirty="0"/>
              <a:t>,…,</a:t>
            </a:r>
            <a:r>
              <a:rPr lang="en-US" sz="2000" i="1" dirty="0" err="1" smtClean="0"/>
              <a:t>w</a:t>
            </a:r>
            <a:r>
              <a:rPr lang="en-US" sz="2000" i="1" baseline="-25000" dirty="0" err="1" smtClean="0"/>
              <a:t>n</a:t>
            </a:r>
            <a:r>
              <a:rPr lang="en-US" sz="2000" i="1" dirty="0" smtClean="0"/>
              <a:t>) </a:t>
            </a:r>
            <a:r>
              <a:rPr lang="en-US" sz="2000" dirty="0" smtClean="0"/>
              <a:t>is the count in part 2. </a:t>
            </a:r>
          </a:p>
          <a:p>
            <a:pPr marL="0" indent="0">
              <a:buNone/>
            </a:pPr>
            <a:r>
              <a:rPr lang="en-US" sz="2000" dirty="0" smtClean="0"/>
              <a:t>Let </a:t>
            </a:r>
            <a:r>
              <a:rPr lang="en-US" sz="2000" i="1" dirty="0" smtClean="0"/>
              <a:t>N</a:t>
            </a:r>
            <a:r>
              <a:rPr lang="en-US" sz="2000" i="1" baseline="-25000" dirty="0" smtClean="0"/>
              <a:t>r</a:t>
            </a:r>
            <a:r>
              <a:rPr lang="en-US" sz="2000" dirty="0"/>
              <a:t> </a:t>
            </a:r>
            <a:r>
              <a:rPr lang="en-US" sz="2000" dirty="0" smtClean="0"/>
              <a:t>be the number of </a:t>
            </a:r>
            <a:r>
              <a:rPr lang="en-US" sz="2000" dirty="0" err="1" smtClean="0"/>
              <a:t>ngrams</a:t>
            </a:r>
            <a:r>
              <a:rPr lang="en-US" sz="2000" dirty="0" smtClean="0"/>
              <a:t> with frequency </a:t>
            </a:r>
            <a:r>
              <a:rPr lang="en-US" sz="2000" i="1" dirty="0" smtClean="0"/>
              <a:t>r</a:t>
            </a:r>
            <a:r>
              <a:rPr lang="en-US" sz="2000" dirty="0" smtClean="0"/>
              <a:t> in part 1.</a:t>
            </a:r>
          </a:p>
          <a:p>
            <a:pPr marL="0" indent="0">
              <a:buNone/>
            </a:pPr>
            <a:endParaRPr lang="en-US" sz="2000" dirty="0"/>
          </a:p>
          <a:p>
            <a:pPr marL="0" indent="0">
              <a:buNone/>
            </a:pPr>
            <a:r>
              <a:rPr lang="en-US" sz="2000" dirty="0" smtClean="0"/>
              <a:t>Now, let                                                     .</a:t>
            </a:r>
          </a:p>
          <a:p>
            <a:pPr marL="0" indent="0">
              <a:buNone/>
            </a:pPr>
            <a:endParaRPr lang="en-US" sz="2000" dirty="0" smtClean="0"/>
          </a:p>
          <a:p>
            <a:pPr marL="0" indent="0">
              <a:buNone/>
            </a:pPr>
            <a:r>
              <a:rPr lang="en-US" sz="2000" i="1" dirty="0" err="1" smtClean="0"/>
              <a:t>T</a:t>
            </a:r>
            <a:r>
              <a:rPr lang="en-US" sz="2000" i="1" baseline="-25000" dirty="0" err="1" smtClean="0"/>
              <a:t>r</a:t>
            </a:r>
            <a:r>
              <a:rPr lang="en-US" sz="2000" dirty="0" smtClean="0"/>
              <a:t> is the total number of times that all n-grams of frequency r in part 1 appeared in part 2. Then, for each r:</a:t>
            </a:r>
          </a:p>
          <a:p>
            <a:pPr marL="0" indent="0">
              <a:buNone/>
            </a:pPr>
            <a:endParaRPr lang="en-US" sz="2000" dirty="0"/>
          </a:p>
        </p:txBody>
      </p:sp>
      <p:graphicFrame>
        <p:nvGraphicFramePr>
          <p:cNvPr id="5" name="Object 4"/>
          <p:cNvGraphicFramePr>
            <a:graphicFrameLocks noChangeAspect="1"/>
          </p:cNvGraphicFramePr>
          <p:nvPr>
            <p:extLst>
              <p:ext uri="{D42A27DB-BD31-4B8C-83A1-F6EECF244321}">
                <p14:modId xmlns:p14="http://schemas.microsoft.com/office/powerpoint/2010/main" val="3813941758"/>
              </p:ext>
            </p:extLst>
          </p:nvPr>
        </p:nvGraphicFramePr>
        <p:xfrm>
          <a:off x="1339850" y="4038600"/>
          <a:ext cx="3689350" cy="711200"/>
        </p:xfrm>
        <a:graphic>
          <a:graphicData uri="http://schemas.openxmlformats.org/presentationml/2006/ole">
            <mc:AlternateContent xmlns:mc="http://schemas.openxmlformats.org/markup-compatibility/2006">
              <mc:Choice xmlns:v="urn:schemas-microsoft-com:vml" Requires="v">
                <p:oleObj spid="_x0000_s12373" name="Equation" r:id="rId3" imgW="2093400" imgH="393120" progId="Equation.3">
                  <p:embed/>
                </p:oleObj>
              </mc:Choice>
              <mc:Fallback>
                <p:oleObj name="Equation" r:id="rId3" imgW="2093400" imgH="39312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9850" y="4038600"/>
                        <a:ext cx="3689350" cy="7112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511484891"/>
              </p:ext>
            </p:extLst>
          </p:nvPr>
        </p:nvGraphicFramePr>
        <p:xfrm>
          <a:off x="731838" y="5562600"/>
          <a:ext cx="4799012" cy="762000"/>
        </p:xfrm>
        <a:graphic>
          <a:graphicData uri="http://schemas.openxmlformats.org/presentationml/2006/ole">
            <mc:AlternateContent xmlns:mc="http://schemas.openxmlformats.org/markup-compatibility/2006">
              <mc:Choice xmlns:v="urn:schemas-microsoft-com:vml" Requires="v">
                <p:oleObj spid="_x0000_s12374" name="Equation" r:id="rId5" imgW="2943720" imgH="456840" progId="Equation.3">
                  <p:embed/>
                </p:oleObj>
              </mc:Choice>
              <mc:Fallback>
                <p:oleObj name="Equation" r:id="rId5" imgW="2943720" imgH="45684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1838" y="5562600"/>
                        <a:ext cx="4799012" cy="7620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8"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806635739"/>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t>Deleted estimation</a:t>
            </a:r>
            <a:endParaRPr lang="en-US" dirty="0"/>
          </a:p>
        </p:txBody>
      </p:sp>
      <p:sp>
        <p:nvSpPr>
          <p:cNvPr id="3" name="Content Placeholder 2"/>
          <p:cNvSpPr>
            <a:spLocks noGrp="1"/>
          </p:cNvSpPr>
          <p:nvPr>
            <p:ph idx="1"/>
          </p:nvPr>
        </p:nvSpPr>
        <p:spPr/>
        <p:txBody>
          <a:bodyPr/>
          <a:lstStyle/>
          <a:p>
            <a:r>
              <a:rPr lang="en-US" sz="2000" dirty="0" smtClean="0"/>
              <a:t>“held out” did not use a significant part of the training data, making estimation less reliable than it could be. </a:t>
            </a:r>
          </a:p>
          <a:p>
            <a:r>
              <a:rPr lang="en-US" sz="2000" dirty="0" smtClean="0"/>
              <a:t>Deleted estimation is a form of cross-validation that better uses the training data: use the two parts both ways (parts 1,2 and parts 2,1 for training, held out)</a:t>
            </a:r>
          </a:p>
          <a:p>
            <a:endParaRPr lang="en-US" sz="2000" dirty="0"/>
          </a:p>
          <a:p>
            <a:endParaRPr lang="en-US" sz="2000" dirty="0" smtClean="0"/>
          </a:p>
          <a:p>
            <a:pPr marL="0" indent="0">
              <a:buNone/>
            </a:pPr>
            <a:r>
              <a:rPr lang="en-US" sz="2000" dirty="0" smtClean="0"/>
              <a:t>and </a:t>
            </a:r>
            <a:r>
              <a:rPr lang="en-US" sz="2000" dirty="0"/>
              <a:t>combine the </a:t>
            </a:r>
            <a:r>
              <a:rPr lang="en-US" sz="2000" dirty="0" smtClean="0"/>
              <a:t>findings:</a:t>
            </a:r>
          </a:p>
          <a:p>
            <a:pPr marL="0" indent="0">
              <a:buNone/>
            </a:pPr>
            <a:endParaRPr lang="en-US" sz="2000" dirty="0"/>
          </a:p>
          <a:p>
            <a:pPr marL="0" indent="0">
              <a:buNone/>
            </a:pPr>
            <a:endParaRPr lang="en-US" sz="2000" dirty="0" smtClean="0"/>
          </a:p>
          <a:p>
            <a:pPr marL="0" indent="0">
              <a:buNone/>
            </a:pPr>
            <a:endParaRPr lang="en-US" sz="2000" dirty="0"/>
          </a:p>
          <a:p>
            <a:pPr marL="0" indent="0">
              <a:buNone/>
            </a:pPr>
            <a:r>
              <a:rPr lang="en-US" sz="2000" dirty="0" smtClean="0"/>
              <a:t>Another scheme, </a:t>
            </a:r>
            <a:r>
              <a:rPr lang="en-US" sz="2000" i="1" dirty="0" smtClean="0"/>
              <a:t>leaving-one-out</a:t>
            </a:r>
            <a:r>
              <a:rPr lang="en-US" sz="2000" dirty="0" smtClean="0"/>
              <a:t>, iterates through the corpus and leaves out one token at the time for simulated testing. This is very similar to Good-Turing estimation.</a:t>
            </a:r>
            <a:endParaRPr lang="en-US" sz="2000" dirty="0"/>
          </a:p>
          <a:p>
            <a:endParaRPr lang="en-US" sz="2000" dirty="0"/>
          </a:p>
          <a:p>
            <a:endParaRPr lang="en-US" sz="2000" dirty="0"/>
          </a:p>
          <a:p>
            <a:pPr marL="0" indent="0">
              <a:buNone/>
            </a:pPr>
            <a:endParaRPr lang="en-US" sz="2000" dirty="0" smtClean="0"/>
          </a:p>
          <a:p>
            <a:endParaRPr lang="en-US" sz="2000" dirty="0"/>
          </a:p>
          <a:p>
            <a:pPr marL="0" indent="0">
              <a:buNone/>
            </a:pPr>
            <a:endParaRPr lang="en-US" sz="2000" dirty="0"/>
          </a:p>
        </p:txBody>
      </p:sp>
      <p:graphicFrame>
        <p:nvGraphicFramePr>
          <p:cNvPr id="5" name="Object 4"/>
          <p:cNvGraphicFramePr>
            <a:graphicFrameLocks noChangeAspect="1"/>
          </p:cNvGraphicFramePr>
          <p:nvPr>
            <p:extLst>
              <p:ext uri="{D42A27DB-BD31-4B8C-83A1-F6EECF244321}">
                <p14:modId xmlns:p14="http://schemas.microsoft.com/office/powerpoint/2010/main" val="2150212472"/>
              </p:ext>
            </p:extLst>
          </p:nvPr>
        </p:nvGraphicFramePr>
        <p:xfrm>
          <a:off x="862012" y="3200400"/>
          <a:ext cx="5767388" cy="803275"/>
        </p:xfrm>
        <a:graphic>
          <a:graphicData uri="http://schemas.openxmlformats.org/presentationml/2006/ole">
            <mc:AlternateContent xmlns:mc="http://schemas.openxmlformats.org/markup-compatibility/2006">
              <mc:Choice xmlns:v="urn:schemas-microsoft-com:vml" Requires="v">
                <p:oleObj spid="_x0000_s13397" name="Equation" r:id="rId3" imgW="3547080" imgH="484560" progId="Equation.3">
                  <p:embed/>
                </p:oleObj>
              </mc:Choice>
              <mc:Fallback>
                <p:oleObj name="Equation" r:id="rId3" imgW="3547080" imgH="48456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2012" y="3200400"/>
                        <a:ext cx="5767388" cy="8032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2616703977"/>
              </p:ext>
            </p:extLst>
          </p:nvPr>
        </p:nvGraphicFramePr>
        <p:xfrm>
          <a:off x="879475" y="4419600"/>
          <a:ext cx="5521325" cy="803275"/>
        </p:xfrm>
        <a:graphic>
          <a:graphicData uri="http://schemas.openxmlformats.org/presentationml/2006/ole">
            <mc:AlternateContent xmlns:mc="http://schemas.openxmlformats.org/markup-compatibility/2006">
              <mc:Choice xmlns:v="urn:schemas-microsoft-com:vml" Requires="v">
                <p:oleObj spid="_x0000_s13398" name="Equation" r:id="rId5" imgW="3391920" imgH="484560" progId="Equation.3">
                  <p:embed/>
                </p:oleObj>
              </mc:Choice>
              <mc:Fallback>
                <p:oleObj name="Equation" r:id="rId5" imgW="3391920" imgH="48456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79475" y="4419600"/>
                        <a:ext cx="5521325" cy="8032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8"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27938826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4" y="69850"/>
            <a:ext cx="7870825" cy="838200"/>
          </a:xfrm>
        </p:spPr>
        <p:txBody>
          <a:bodyPr/>
          <a:lstStyle/>
          <a:p>
            <a:pPr algn="l"/>
            <a:r>
              <a:rPr lang="en-US" dirty="0" smtClean="0"/>
              <a:t>Good-Turing estimation (after Gale and Sampson)</a:t>
            </a:r>
            <a:endParaRPr lang="en-US" dirty="0"/>
          </a:p>
        </p:txBody>
      </p:sp>
      <p:sp>
        <p:nvSpPr>
          <p:cNvPr id="3" name="Content Placeholder 2"/>
          <p:cNvSpPr>
            <a:spLocks noGrp="1"/>
          </p:cNvSpPr>
          <p:nvPr>
            <p:ph idx="1"/>
          </p:nvPr>
        </p:nvSpPr>
        <p:spPr>
          <a:xfrm>
            <a:off x="250825" y="1458913"/>
            <a:ext cx="8640763" cy="5170487"/>
          </a:xfrm>
        </p:spPr>
        <p:txBody>
          <a:bodyPr/>
          <a:lstStyle/>
          <a:p>
            <a:pPr marL="0" indent="0">
              <a:buNone/>
            </a:pPr>
            <a:r>
              <a:rPr lang="en-US" sz="2000" dirty="0" smtClean="0"/>
              <a:t>Idea: adjust the frequency of n-grams of observed frequencies r using the number of n-grams with observed frequencies r and r+1. </a:t>
            </a:r>
          </a:p>
          <a:p>
            <a:pPr marL="0" indent="0">
              <a:buNone/>
            </a:pPr>
            <a:endParaRPr lang="en-US" sz="2000" dirty="0" smtClean="0"/>
          </a:p>
          <a:p>
            <a:pPr marL="0" indent="0">
              <a:buNone/>
            </a:pPr>
            <a:endParaRPr lang="en-US" sz="2000" dirty="0" smtClean="0"/>
          </a:p>
          <a:p>
            <a:pPr marL="0" indent="0">
              <a:buNone/>
            </a:pPr>
            <a:r>
              <a:rPr lang="en-US" sz="2000" dirty="0" smtClean="0"/>
              <a:t>where N is the total number of n-grams and r* is the adjusted frequency from the observed frequency r:</a:t>
            </a:r>
          </a:p>
          <a:p>
            <a:pPr marL="0" indent="0">
              <a:buNone/>
            </a:pPr>
            <a:endParaRPr lang="en-US" sz="2000" dirty="0"/>
          </a:p>
          <a:p>
            <a:pPr marL="0" indent="0">
              <a:buNone/>
            </a:pPr>
            <a:r>
              <a:rPr lang="en-US" sz="2000" dirty="0" smtClean="0"/>
              <a:t>N-grams occurring 0 times get assigned the empirical probability mass of n-grams occurring 1 time: </a:t>
            </a:r>
            <a:r>
              <a:rPr lang="en-US" sz="2000" i="1" dirty="0" smtClean="0"/>
              <a:t>N</a:t>
            </a:r>
            <a:r>
              <a:rPr lang="en-US" sz="2000" i="1" baseline="-25000" dirty="0" smtClean="0"/>
              <a:t>1</a:t>
            </a:r>
            <a:r>
              <a:rPr lang="en-US" sz="2000" i="1" dirty="0" smtClean="0"/>
              <a:t>/N</a:t>
            </a:r>
            <a:r>
              <a:rPr lang="en-US" sz="2000" dirty="0" smtClean="0"/>
              <a:t>. E.g., the probability for an unseen bigram is (</a:t>
            </a:r>
            <a:r>
              <a:rPr lang="en-US" sz="2000" i="1" dirty="0"/>
              <a:t>N</a:t>
            </a:r>
            <a:r>
              <a:rPr lang="en-US" sz="2000" i="1" baseline="-25000" dirty="0"/>
              <a:t>1</a:t>
            </a:r>
            <a:r>
              <a:rPr lang="en-US" sz="2000" i="1" dirty="0"/>
              <a:t>/</a:t>
            </a:r>
            <a:r>
              <a:rPr lang="en-US" sz="2000" i="1" dirty="0" smtClean="0"/>
              <a:t>N) / (V</a:t>
            </a:r>
            <a:r>
              <a:rPr lang="en-US" sz="2000" i="1" baseline="30000" dirty="0" smtClean="0"/>
              <a:t>2</a:t>
            </a:r>
            <a:r>
              <a:rPr lang="en-US" sz="2000" i="1" dirty="0" smtClean="0"/>
              <a:t> - number of observed bigrams). </a:t>
            </a:r>
            <a:r>
              <a:rPr lang="en-US" sz="2000" dirty="0"/>
              <a:t/>
            </a:r>
            <a:br>
              <a:rPr lang="en-US" sz="2000" dirty="0"/>
            </a:br>
            <a:endParaRPr lang="en-US" sz="2000" dirty="0"/>
          </a:p>
          <a:p>
            <a:pPr marL="0" indent="0">
              <a:buNone/>
            </a:pPr>
            <a:r>
              <a:rPr lang="en-US" sz="2000" dirty="0" smtClean="0"/>
              <a:t>After adjusting frequencies, it is necessary to </a:t>
            </a:r>
            <a:r>
              <a:rPr lang="en-US" sz="2000" b="1" dirty="0" smtClean="0"/>
              <a:t>renormalize</a:t>
            </a:r>
            <a:r>
              <a:rPr lang="en-US" sz="2000" dirty="0" smtClean="0"/>
              <a:t> all the estimates to ensure a proper probability distribution</a:t>
            </a:r>
            <a:endParaRPr lang="en-US" sz="2000" dirty="0"/>
          </a:p>
          <a:p>
            <a:pPr marL="0" indent="0">
              <a:buNone/>
            </a:pPr>
            <a:r>
              <a:rPr lang="en-US" sz="2000" dirty="0" smtClean="0"/>
              <a:t>In practice: use GT estimation only for low frequencies, use MLE for high frequencies.</a:t>
            </a:r>
            <a:endParaRPr lang="en-US" sz="2000" dirty="0"/>
          </a:p>
          <a:p>
            <a:pPr marL="0" indent="0">
              <a:buNone/>
            </a:pPr>
            <a:endParaRPr lang="en-US" sz="2000" dirty="0"/>
          </a:p>
        </p:txBody>
      </p:sp>
      <p:graphicFrame>
        <p:nvGraphicFramePr>
          <p:cNvPr id="5" name="Object 4"/>
          <p:cNvGraphicFramePr>
            <a:graphicFrameLocks noChangeAspect="1"/>
          </p:cNvGraphicFramePr>
          <p:nvPr>
            <p:extLst>
              <p:ext uri="{D42A27DB-BD31-4B8C-83A1-F6EECF244321}">
                <p14:modId xmlns:p14="http://schemas.microsoft.com/office/powerpoint/2010/main" val="2882406374"/>
              </p:ext>
            </p:extLst>
          </p:nvPr>
        </p:nvGraphicFramePr>
        <p:xfrm>
          <a:off x="452438" y="2133600"/>
          <a:ext cx="4487862" cy="685800"/>
        </p:xfrm>
        <a:graphic>
          <a:graphicData uri="http://schemas.openxmlformats.org/presentationml/2006/ole">
            <mc:AlternateContent xmlns:mc="http://schemas.openxmlformats.org/markup-compatibility/2006">
              <mc:Choice xmlns:v="urn:schemas-microsoft-com:vml" Requires="v">
                <p:oleObj spid="_x0000_s14421" name="Equation" r:id="rId3" imgW="2733480" imgH="411120" progId="Equation.3">
                  <p:embed/>
                </p:oleObj>
              </mc:Choice>
              <mc:Fallback>
                <p:oleObj name="Equation" r:id="rId3" imgW="2733480" imgH="41112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2438" y="2133600"/>
                        <a:ext cx="4487862" cy="6858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027037352"/>
              </p:ext>
            </p:extLst>
          </p:nvPr>
        </p:nvGraphicFramePr>
        <p:xfrm>
          <a:off x="3429000" y="3352800"/>
          <a:ext cx="1390135" cy="685800"/>
        </p:xfrm>
        <a:graphic>
          <a:graphicData uri="http://schemas.openxmlformats.org/presentationml/2006/ole">
            <mc:AlternateContent xmlns:mc="http://schemas.openxmlformats.org/markup-compatibility/2006">
              <mc:Choice xmlns:v="urn:schemas-microsoft-com:vml" Requires="v">
                <p:oleObj spid="_x0000_s14422" name="Equation" r:id="rId5" imgW="941400" imgH="456840" progId="Equation.3">
                  <p:embed/>
                </p:oleObj>
              </mc:Choice>
              <mc:Fallback>
                <p:oleObj name="Equation" r:id="rId5" imgW="941400" imgH="45684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29000" y="3352800"/>
                        <a:ext cx="1390135" cy="6858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7"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8"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010698148"/>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247650"/>
            <a:ext cx="6877050" cy="996950"/>
          </a:xfrm>
        </p:spPr>
        <p:txBody>
          <a:bodyPr/>
          <a:lstStyle/>
          <a:p>
            <a:pPr algn="l"/>
            <a:r>
              <a:rPr lang="en-US" dirty="0" smtClean="0"/>
              <a:t>Example estimates </a:t>
            </a:r>
            <a:br>
              <a:rPr lang="en-US" dirty="0" smtClean="0"/>
            </a:br>
            <a:r>
              <a:rPr lang="en-US" sz="1800" dirty="0" smtClean="0"/>
              <a:t>(Manning/</a:t>
            </a:r>
            <a:r>
              <a:rPr lang="en-US" sz="1800" dirty="0" err="1" smtClean="0"/>
              <a:t>Schütze</a:t>
            </a:r>
            <a:r>
              <a:rPr lang="en-US" sz="1800" dirty="0" smtClean="0"/>
              <a:t> Sect. 6.2)</a:t>
            </a:r>
            <a:endParaRPr lang="en-US" sz="1800" dirty="0"/>
          </a:p>
        </p:txBody>
      </p:sp>
      <p:sp>
        <p:nvSpPr>
          <p:cNvPr id="3" name="Content Placeholder 2"/>
          <p:cNvSpPr>
            <a:spLocks noGrp="1"/>
          </p:cNvSpPr>
          <p:nvPr>
            <p:ph idx="1"/>
          </p:nvPr>
        </p:nvSpPr>
        <p:spPr>
          <a:xfrm>
            <a:off x="304800" y="5657850"/>
            <a:ext cx="8640763" cy="285750"/>
          </a:xfrm>
        </p:spPr>
        <p:txBody>
          <a:bodyPr/>
          <a:lstStyle/>
          <a:p>
            <a:pPr marL="0" indent="0">
              <a:buNone/>
            </a:pPr>
            <a:r>
              <a:rPr lang="en-US" sz="2000" dirty="0" smtClean="0"/>
              <a:t>cheating: using the test set for the held-out set in deletion estimation</a:t>
            </a:r>
          </a:p>
          <a:p>
            <a:pPr marL="0" indent="0">
              <a:buNone/>
            </a:pPr>
            <a:r>
              <a:rPr lang="en-US" sz="2000" dirty="0" smtClean="0"/>
              <a:t>Text: AP newswire, 44M tokens, 400K types, bigrams</a:t>
            </a:r>
            <a:endParaRPr lang="en-US" sz="2000" dirty="0"/>
          </a:p>
        </p:txBody>
      </p:sp>
      <p:graphicFrame>
        <p:nvGraphicFramePr>
          <p:cNvPr id="6" name="Content Placeholder 4"/>
          <p:cNvGraphicFramePr>
            <a:graphicFrameLocks/>
          </p:cNvGraphicFramePr>
          <p:nvPr>
            <p:extLst>
              <p:ext uri="{D42A27DB-BD31-4B8C-83A1-F6EECF244321}">
                <p14:modId xmlns:p14="http://schemas.microsoft.com/office/powerpoint/2010/main" val="1472659161"/>
              </p:ext>
            </p:extLst>
          </p:nvPr>
        </p:nvGraphicFramePr>
        <p:xfrm>
          <a:off x="304800" y="1524000"/>
          <a:ext cx="8640765" cy="4079240"/>
        </p:xfrm>
        <a:graphic>
          <a:graphicData uri="http://schemas.openxmlformats.org/drawingml/2006/table">
            <a:tbl>
              <a:tblPr firstRow="1" bandRow="1">
                <a:tableStyleId>{1E171933-4619-4E11-9A3F-F7608DF75F80}</a:tableStyleId>
              </a:tblPr>
              <a:tblGrid>
                <a:gridCol w="1728153"/>
                <a:gridCol w="1728153"/>
                <a:gridCol w="1728153"/>
                <a:gridCol w="1728153"/>
                <a:gridCol w="1728153"/>
              </a:tblGrid>
              <a:tr h="370840">
                <a:tc>
                  <a:txBody>
                    <a:bodyPr/>
                    <a:lstStyle/>
                    <a:p>
                      <a:r>
                        <a:rPr lang="en-US" dirty="0" smtClean="0"/>
                        <a:t>r=</a:t>
                      </a:r>
                      <a:r>
                        <a:rPr lang="en-US" dirty="0" err="1" smtClean="0"/>
                        <a:t>f</a:t>
                      </a:r>
                      <a:r>
                        <a:rPr lang="en-US" baseline="-25000" dirty="0" err="1" smtClean="0"/>
                        <a:t>MLE</a:t>
                      </a:r>
                      <a:endParaRPr lang="en-US" dirty="0"/>
                    </a:p>
                  </a:txBody>
                  <a:tcPr/>
                </a:tc>
                <a:tc>
                  <a:txBody>
                    <a:bodyPr/>
                    <a:lstStyle/>
                    <a:p>
                      <a:r>
                        <a:rPr lang="en-US" dirty="0" err="1" smtClean="0"/>
                        <a:t>f</a:t>
                      </a:r>
                      <a:r>
                        <a:rPr lang="en-US" baseline="-25000" dirty="0" err="1" smtClean="0"/>
                        <a:t>cheating</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f</a:t>
                      </a:r>
                      <a:r>
                        <a:rPr lang="en-US" baseline="-25000" dirty="0" err="1" smtClean="0"/>
                        <a:t>Laplace</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f</a:t>
                      </a:r>
                      <a:r>
                        <a:rPr lang="en-US" baseline="-25000" dirty="0" err="1" smtClean="0"/>
                        <a:t>del</a:t>
                      </a:r>
                      <a:endParaRPr lang="en-US"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f</a:t>
                      </a:r>
                      <a:r>
                        <a:rPr lang="en-US" baseline="-25000" dirty="0" err="1" smtClean="0"/>
                        <a:t>GT</a:t>
                      </a:r>
                      <a:endParaRPr lang="en-US" dirty="0" smtClean="0"/>
                    </a:p>
                  </a:txBody>
                  <a:tcPr/>
                </a:tc>
              </a:tr>
              <a:tr h="370840">
                <a:tc>
                  <a:txBody>
                    <a:bodyPr/>
                    <a:lstStyle/>
                    <a:p>
                      <a:r>
                        <a:rPr lang="en-US" dirty="0" smtClean="0"/>
                        <a:t>0</a:t>
                      </a:r>
                      <a:endParaRPr lang="en-US" dirty="0"/>
                    </a:p>
                  </a:txBody>
                  <a:tcPr/>
                </a:tc>
                <a:tc>
                  <a:txBody>
                    <a:bodyPr/>
                    <a:lstStyle/>
                    <a:p>
                      <a:r>
                        <a:rPr lang="en-US" dirty="0" smtClean="0"/>
                        <a:t>0.000027</a:t>
                      </a:r>
                      <a:endParaRPr lang="en-US" dirty="0"/>
                    </a:p>
                  </a:txBody>
                  <a:tcPr/>
                </a:tc>
                <a:tc>
                  <a:txBody>
                    <a:bodyPr/>
                    <a:lstStyle/>
                    <a:p>
                      <a:r>
                        <a:rPr lang="en-US" dirty="0" smtClean="0"/>
                        <a:t>0.000295</a:t>
                      </a:r>
                      <a:endParaRPr lang="en-US" dirty="0"/>
                    </a:p>
                  </a:txBody>
                  <a:tcPr/>
                </a:tc>
                <a:tc>
                  <a:txBody>
                    <a:bodyPr/>
                    <a:lstStyle/>
                    <a:p>
                      <a:r>
                        <a:rPr lang="en-US" dirty="0" smtClean="0"/>
                        <a:t>0.000037</a:t>
                      </a:r>
                      <a:endParaRPr lang="en-US" dirty="0"/>
                    </a:p>
                  </a:txBody>
                  <a:tcPr/>
                </a:tc>
                <a:tc>
                  <a:txBody>
                    <a:bodyPr/>
                    <a:lstStyle/>
                    <a:p>
                      <a:r>
                        <a:rPr lang="en-US" dirty="0" smtClean="0"/>
                        <a:t>0.000027</a:t>
                      </a:r>
                      <a:endParaRPr lang="en-US" dirty="0"/>
                    </a:p>
                  </a:txBody>
                  <a:tcPr/>
                </a:tc>
              </a:tr>
              <a:tr h="370840">
                <a:tc>
                  <a:txBody>
                    <a:bodyPr/>
                    <a:lstStyle/>
                    <a:p>
                      <a:r>
                        <a:rPr lang="en-US" dirty="0" smtClean="0"/>
                        <a:t>1</a:t>
                      </a:r>
                      <a:endParaRPr lang="en-US" dirty="0"/>
                    </a:p>
                  </a:txBody>
                  <a:tcPr/>
                </a:tc>
                <a:tc>
                  <a:txBody>
                    <a:bodyPr/>
                    <a:lstStyle/>
                    <a:p>
                      <a:r>
                        <a:rPr lang="en-US" dirty="0" smtClean="0"/>
                        <a:t>0.448</a:t>
                      </a:r>
                      <a:endParaRPr lang="en-US" dirty="0"/>
                    </a:p>
                  </a:txBody>
                  <a:tcPr/>
                </a:tc>
                <a:tc>
                  <a:txBody>
                    <a:bodyPr/>
                    <a:lstStyle/>
                    <a:p>
                      <a:r>
                        <a:rPr lang="en-US" dirty="0" smtClean="0"/>
                        <a:t>0.000589</a:t>
                      </a:r>
                      <a:endParaRPr lang="en-US" dirty="0"/>
                    </a:p>
                  </a:txBody>
                  <a:tcPr/>
                </a:tc>
                <a:tc>
                  <a:txBody>
                    <a:bodyPr/>
                    <a:lstStyle/>
                    <a:p>
                      <a:r>
                        <a:rPr lang="en-US" dirty="0" smtClean="0"/>
                        <a:t>0.396</a:t>
                      </a:r>
                      <a:endParaRPr lang="en-US" dirty="0"/>
                    </a:p>
                  </a:txBody>
                  <a:tcPr/>
                </a:tc>
                <a:tc>
                  <a:txBody>
                    <a:bodyPr/>
                    <a:lstStyle/>
                    <a:p>
                      <a:r>
                        <a:rPr lang="en-US" dirty="0" smtClean="0"/>
                        <a:t>0.446</a:t>
                      </a:r>
                      <a:endParaRPr lang="en-US" dirty="0"/>
                    </a:p>
                  </a:txBody>
                  <a:tcPr/>
                </a:tc>
              </a:tr>
              <a:tr h="370840">
                <a:tc>
                  <a:txBody>
                    <a:bodyPr/>
                    <a:lstStyle/>
                    <a:p>
                      <a:r>
                        <a:rPr lang="en-US" dirty="0" smtClean="0"/>
                        <a:t>2</a:t>
                      </a:r>
                      <a:endParaRPr lang="en-US" dirty="0"/>
                    </a:p>
                  </a:txBody>
                  <a:tcPr/>
                </a:tc>
                <a:tc>
                  <a:txBody>
                    <a:bodyPr/>
                    <a:lstStyle/>
                    <a:p>
                      <a:r>
                        <a:rPr lang="en-US" dirty="0" smtClean="0"/>
                        <a:t>1.25</a:t>
                      </a:r>
                      <a:endParaRPr lang="en-US" dirty="0"/>
                    </a:p>
                  </a:txBody>
                  <a:tcPr/>
                </a:tc>
                <a:tc>
                  <a:txBody>
                    <a:bodyPr/>
                    <a:lstStyle/>
                    <a:p>
                      <a:r>
                        <a:rPr lang="en-US" dirty="0" smtClean="0"/>
                        <a:t>0.000844</a:t>
                      </a:r>
                      <a:endParaRPr lang="en-US" dirty="0"/>
                    </a:p>
                  </a:txBody>
                  <a:tcPr/>
                </a:tc>
                <a:tc>
                  <a:txBody>
                    <a:bodyPr/>
                    <a:lstStyle/>
                    <a:p>
                      <a:r>
                        <a:rPr lang="en-US" dirty="0" smtClean="0"/>
                        <a:t>1.24</a:t>
                      </a:r>
                      <a:endParaRPr lang="en-US" dirty="0"/>
                    </a:p>
                  </a:txBody>
                  <a:tcPr/>
                </a:tc>
                <a:tc>
                  <a:txBody>
                    <a:bodyPr/>
                    <a:lstStyle/>
                    <a:p>
                      <a:r>
                        <a:rPr lang="en-US" dirty="0" smtClean="0"/>
                        <a:t>1.26</a:t>
                      </a:r>
                      <a:endParaRPr lang="en-US" dirty="0"/>
                    </a:p>
                  </a:txBody>
                  <a:tcPr/>
                </a:tc>
              </a:tr>
              <a:tr h="370840">
                <a:tc>
                  <a:txBody>
                    <a:bodyPr/>
                    <a:lstStyle/>
                    <a:p>
                      <a:r>
                        <a:rPr lang="en-US" dirty="0" smtClean="0"/>
                        <a:t>3</a:t>
                      </a:r>
                      <a:endParaRPr lang="en-US" dirty="0"/>
                    </a:p>
                  </a:txBody>
                  <a:tcPr/>
                </a:tc>
                <a:tc>
                  <a:txBody>
                    <a:bodyPr/>
                    <a:lstStyle/>
                    <a:p>
                      <a:r>
                        <a:rPr lang="en-US" dirty="0" smtClean="0"/>
                        <a:t>2.24</a:t>
                      </a:r>
                      <a:endParaRPr lang="en-US" dirty="0"/>
                    </a:p>
                  </a:txBody>
                  <a:tcPr/>
                </a:tc>
                <a:tc>
                  <a:txBody>
                    <a:bodyPr/>
                    <a:lstStyle/>
                    <a:p>
                      <a:r>
                        <a:rPr lang="en-US" dirty="0" smtClean="0"/>
                        <a:t>0.00118</a:t>
                      </a:r>
                      <a:endParaRPr lang="en-US" dirty="0"/>
                    </a:p>
                  </a:txBody>
                  <a:tcPr/>
                </a:tc>
                <a:tc>
                  <a:txBody>
                    <a:bodyPr/>
                    <a:lstStyle/>
                    <a:p>
                      <a:r>
                        <a:rPr lang="en-US" dirty="0" smtClean="0"/>
                        <a:t>2.23</a:t>
                      </a:r>
                      <a:endParaRPr lang="en-US" dirty="0"/>
                    </a:p>
                  </a:txBody>
                  <a:tcPr/>
                </a:tc>
                <a:tc>
                  <a:txBody>
                    <a:bodyPr/>
                    <a:lstStyle/>
                    <a:p>
                      <a:r>
                        <a:rPr lang="en-US" dirty="0" smtClean="0"/>
                        <a:t>2.24</a:t>
                      </a:r>
                      <a:endParaRPr lang="en-US" dirty="0"/>
                    </a:p>
                  </a:txBody>
                  <a:tcPr/>
                </a:tc>
              </a:tr>
              <a:tr h="370840">
                <a:tc>
                  <a:txBody>
                    <a:bodyPr/>
                    <a:lstStyle/>
                    <a:p>
                      <a:r>
                        <a:rPr lang="en-US" dirty="0" smtClean="0"/>
                        <a:t>4</a:t>
                      </a:r>
                      <a:endParaRPr lang="en-US" dirty="0"/>
                    </a:p>
                  </a:txBody>
                  <a:tcPr/>
                </a:tc>
                <a:tc>
                  <a:txBody>
                    <a:bodyPr/>
                    <a:lstStyle/>
                    <a:p>
                      <a:r>
                        <a:rPr lang="en-US" dirty="0" smtClean="0"/>
                        <a:t>3.23</a:t>
                      </a:r>
                      <a:endParaRPr lang="en-US" dirty="0"/>
                    </a:p>
                  </a:txBody>
                  <a:tcPr/>
                </a:tc>
                <a:tc>
                  <a:txBody>
                    <a:bodyPr/>
                    <a:lstStyle/>
                    <a:p>
                      <a:r>
                        <a:rPr lang="en-US" dirty="0" smtClean="0"/>
                        <a:t>0.00147</a:t>
                      </a:r>
                      <a:endParaRPr lang="en-US" dirty="0"/>
                    </a:p>
                  </a:txBody>
                  <a:tcPr/>
                </a:tc>
                <a:tc>
                  <a:txBody>
                    <a:bodyPr/>
                    <a:lstStyle/>
                    <a:p>
                      <a:r>
                        <a:rPr lang="en-US" dirty="0" smtClean="0"/>
                        <a:t>3.22</a:t>
                      </a:r>
                      <a:endParaRPr lang="en-US" dirty="0"/>
                    </a:p>
                  </a:txBody>
                  <a:tcPr/>
                </a:tc>
                <a:tc>
                  <a:txBody>
                    <a:bodyPr/>
                    <a:lstStyle/>
                    <a:p>
                      <a:r>
                        <a:rPr lang="en-US" dirty="0" smtClean="0"/>
                        <a:t>3.24</a:t>
                      </a:r>
                      <a:endParaRPr lang="en-US" dirty="0"/>
                    </a:p>
                  </a:txBody>
                  <a:tcPr/>
                </a:tc>
              </a:tr>
              <a:tr h="370840">
                <a:tc>
                  <a:txBody>
                    <a:bodyPr/>
                    <a:lstStyle/>
                    <a:p>
                      <a:r>
                        <a:rPr lang="en-US" dirty="0" smtClean="0"/>
                        <a:t>5</a:t>
                      </a:r>
                      <a:endParaRPr lang="en-US" dirty="0"/>
                    </a:p>
                  </a:txBody>
                  <a:tcPr/>
                </a:tc>
                <a:tc>
                  <a:txBody>
                    <a:bodyPr/>
                    <a:lstStyle/>
                    <a:p>
                      <a:r>
                        <a:rPr lang="en-US" dirty="0" smtClean="0"/>
                        <a:t>4.21</a:t>
                      </a:r>
                      <a:endParaRPr lang="en-US" dirty="0"/>
                    </a:p>
                  </a:txBody>
                  <a:tcPr/>
                </a:tc>
                <a:tc>
                  <a:txBody>
                    <a:bodyPr/>
                    <a:lstStyle/>
                    <a:p>
                      <a:r>
                        <a:rPr lang="en-US" dirty="0" smtClean="0"/>
                        <a:t>0.00177</a:t>
                      </a:r>
                      <a:endParaRPr lang="en-US" dirty="0"/>
                    </a:p>
                  </a:txBody>
                  <a:tcPr/>
                </a:tc>
                <a:tc>
                  <a:txBody>
                    <a:bodyPr/>
                    <a:lstStyle/>
                    <a:p>
                      <a:r>
                        <a:rPr lang="en-US" dirty="0" smtClean="0"/>
                        <a:t>4.22</a:t>
                      </a:r>
                      <a:endParaRPr lang="en-US" dirty="0"/>
                    </a:p>
                  </a:txBody>
                  <a:tcPr/>
                </a:tc>
                <a:tc>
                  <a:txBody>
                    <a:bodyPr/>
                    <a:lstStyle/>
                    <a:p>
                      <a:r>
                        <a:rPr lang="en-US" dirty="0" smtClean="0"/>
                        <a:t>4.22</a:t>
                      </a:r>
                      <a:endParaRPr lang="en-US" dirty="0"/>
                    </a:p>
                  </a:txBody>
                  <a:tcPr/>
                </a:tc>
              </a:tr>
              <a:tr h="370840">
                <a:tc>
                  <a:txBody>
                    <a:bodyPr/>
                    <a:lstStyle/>
                    <a:p>
                      <a:r>
                        <a:rPr lang="en-US" dirty="0" smtClean="0"/>
                        <a:t>6</a:t>
                      </a:r>
                      <a:endParaRPr lang="en-US" dirty="0"/>
                    </a:p>
                  </a:txBody>
                  <a:tcPr/>
                </a:tc>
                <a:tc>
                  <a:txBody>
                    <a:bodyPr/>
                    <a:lstStyle/>
                    <a:p>
                      <a:r>
                        <a:rPr lang="en-US" dirty="0" smtClean="0"/>
                        <a:t>5.23</a:t>
                      </a:r>
                      <a:endParaRPr lang="en-US" dirty="0"/>
                    </a:p>
                  </a:txBody>
                  <a:tcPr/>
                </a:tc>
                <a:tc>
                  <a:txBody>
                    <a:bodyPr/>
                    <a:lstStyle/>
                    <a:p>
                      <a:r>
                        <a:rPr lang="en-US" dirty="0" smtClean="0"/>
                        <a:t>0.00206</a:t>
                      </a:r>
                      <a:endParaRPr lang="en-US" dirty="0"/>
                    </a:p>
                  </a:txBody>
                  <a:tcPr/>
                </a:tc>
                <a:tc>
                  <a:txBody>
                    <a:bodyPr/>
                    <a:lstStyle/>
                    <a:p>
                      <a:r>
                        <a:rPr lang="en-US" dirty="0" smtClean="0"/>
                        <a:t>5.20</a:t>
                      </a:r>
                      <a:endParaRPr lang="en-US" dirty="0"/>
                    </a:p>
                  </a:txBody>
                  <a:tcPr/>
                </a:tc>
                <a:tc>
                  <a:txBody>
                    <a:bodyPr/>
                    <a:lstStyle/>
                    <a:p>
                      <a:r>
                        <a:rPr lang="en-US" dirty="0" smtClean="0"/>
                        <a:t>5.19</a:t>
                      </a:r>
                      <a:endParaRPr lang="en-US" dirty="0"/>
                    </a:p>
                  </a:txBody>
                  <a:tcPr/>
                </a:tc>
              </a:tr>
              <a:tr h="370840">
                <a:tc>
                  <a:txBody>
                    <a:bodyPr/>
                    <a:lstStyle/>
                    <a:p>
                      <a:r>
                        <a:rPr lang="en-US" dirty="0" smtClean="0"/>
                        <a:t>7</a:t>
                      </a:r>
                      <a:endParaRPr lang="en-US" dirty="0"/>
                    </a:p>
                  </a:txBody>
                  <a:tcPr/>
                </a:tc>
                <a:tc>
                  <a:txBody>
                    <a:bodyPr/>
                    <a:lstStyle/>
                    <a:p>
                      <a:r>
                        <a:rPr lang="en-US" dirty="0" smtClean="0"/>
                        <a:t>6.21</a:t>
                      </a:r>
                      <a:endParaRPr lang="en-US" dirty="0"/>
                    </a:p>
                  </a:txBody>
                  <a:tcPr/>
                </a:tc>
                <a:tc>
                  <a:txBody>
                    <a:bodyPr/>
                    <a:lstStyle/>
                    <a:p>
                      <a:r>
                        <a:rPr lang="en-US" dirty="0" smtClean="0"/>
                        <a:t>0.00236</a:t>
                      </a:r>
                      <a:endParaRPr lang="en-US" dirty="0"/>
                    </a:p>
                  </a:txBody>
                  <a:tcPr/>
                </a:tc>
                <a:tc>
                  <a:txBody>
                    <a:bodyPr/>
                    <a:lstStyle/>
                    <a:p>
                      <a:r>
                        <a:rPr lang="en-US" dirty="0" smtClean="0"/>
                        <a:t>6.21</a:t>
                      </a:r>
                      <a:endParaRPr lang="en-US" dirty="0"/>
                    </a:p>
                  </a:txBody>
                  <a:tcPr/>
                </a:tc>
                <a:tc>
                  <a:txBody>
                    <a:bodyPr/>
                    <a:lstStyle/>
                    <a:p>
                      <a:r>
                        <a:rPr lang="en-US" dirty="0" smtClean="0"/>
                        <a:t>6.21</a:t>
                      </a:r>
                      <a:endParaRPr lang="en-US" dirty="0"/>
                    </a:p>
                  </a:txBody>
                  <a:tcPr/>
                </a:tc>
              </a:tr>
              <a:tr h="370840">
                <a:tc>
                  <a:txBody>
                    <a:bodyPr/>
                    <a:lstStyle/>
                    <a:p>
                      <a:r>
                        <a:rPr lang="en-US" dirty="0" smtClean="0"/>
                        <a:t>8</a:t>
                      </a:r>
                      <a:endParaRPr lang="en-US" dirty="0"/>
                    </a:p>
                  </a:txBody>
                  <a:tcPr/>
                </a:tc>
                <a:tc>
                  <a:txBody>
                    <a:bodyPr/>
                    <a:lstStyle/>
                    <a:p>
                      <a:r>
                        <a:rPr lang="en-US" dirty="0" smtClean="0"/>
                        <a:t>7.21</a:t>
                      </a:r>
                      <a:endParaRPr lang="en-US" dirty="0"/>
                    </a:p>
                  </a:txBody>
                  <a:tcPr/>
                </a:tc>
                <a:tc>
                  <a:txBody>
                    <a:bodyPr/>
                    <a:lstStyle/>
                    <a:p>
                      <a:r>
                        <a:rPr lang="en-US" dirty="0" smtClean="0"/>
                        <a:t>0.00265</a:t>
                      </a:r>
                      <a:endParaRPr lang="en-US" dirty="0"/>
                    </a:p>
                  </a:txBody>
                  <a:tcPr/>
                </a:tc>
                <a:tc>
                  <a:txBody>
                    <a:bodyPr/>
                    <a:lstStyle/>
                    <a:p>
                      <a:r>
                        <a:rPr lang="en-US" dirty="0" smtClean="0"/>
                        <a:t>7.18</a:t>
                      </a:r>
                      <a:endParaRPr lang="en-US" dirty="0"/>
                    </a:p>
                  </a:txBody>
                  <a:tcPr/>
                </a:tc>
                <a:tc>
                  <a:txBody>
                    <a:bodyPr/>
                    <a:lstStyle/>
                    <a:p>
                      <a:r>
                        <a:rPr lang="en-US" dirty="0" smtClean="0"/>
                        <a:t>7.24</a:t>
                      </a:r>
                      <a:endParaRPr lang="en-US" dirty="0"/>
                    </a:p>
                  </a:txBody>
                  <a:tcPr/>
                </a:tc>
              </a:tr>
              <a:tr h="370840">
                <a:tc>
                  <a:txBody>
                    <a:bodyPr/>
                    <a:lstStyle/>
                    <a:p>
                      <a:r>
                        <a:rPr lang="en-US" dirty="0" smtClean="0"/>
                        <a:t>9</a:t>
                      </a:r>
                      <a:endParaRPr lang="en-US" dirty="0"/>
                    </a:p>
                  </a:txBody>
                  <a:tcPr/>
                </a:tc>
                <a:tc>
                  <a:txBody>
                    <a:bodyPr/>
                    <a:lstStyle/>
                    <a:p>
                      <a:r>
                        <a:rPr lang="en-US" dirty="0" smtClean="0"/>
                        <a:t>8.26</a:t>
                      </a:r>
                      <a:endParaRPr lang="en-US" dirty="0"/>
                    </a:p>
                  </a:txBody>
                  <a:tcPr/>
                </a:tc>
                <a:tc>
                  <a:txBody>
                    <a:bodyPr/>
                    <a:lstStyle/>
                    <a:p>
                      <a:r>
                        <a:rPr lang="en-US" dirty="0" smtClean="0"/>
                        <a:t>0.00295</a:t>
                      </a:r>
                      <a:endParaRPr lang="en-US" dirty="0"/>
                    </a:p>
                  </a:txBody>
                  <a:tcPr/>
                </a:tc>
                <a:tc>
                  <a:txBody>
                    <a:bodyPr/>
                    <a:lstStyle/>
                    <a:p>
                      <a:r>
                        <a:rPr lang="en-US" dirty="0" smtClean="0"/>
                        <a:t>8.18</a:t>
                      </a:r>
                      <a:endParaRPr lang="en-US" dirty="0"/>
                    </a:p>
                  </a:txBody>
                  <a:tcPr/>
                </a:tc>
                <a:tc>
                  <a:txBody>
                    <a:bodyPr/>
                    <a:lstStyle/>
                    <a:p>
                      <a:r>
                        <a:rPr lang="en-US" dirty="0" smtClean="0"/>
                        <a:t>8.25</a:t>
                      </a:r>
                      <a:endParaRPr lang="en-US" dirty="0"/>
                    </a:p>
                  </a:txBody>
                  <a:tcPr/>
                </a:tc>
              </a:tr>
            </a:tbl>
          </a:graphicData>
        </a:graphic>
      </p:graphicFrame>
      <p:sp>
        <p:nvSpPr>
          <p:cNvPr id="7"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8"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902514587"/>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323850"/>
            <a:ext cx="6877050" cy="838200"/>
          </a:xfrm>
        </p:spPr>
        <p:txBody>
          <a:bodyPr/>
          <a:lstStyle/>
          <a:p>
            <a:pPr algn="l"/>
            <a:r>
              <a:rPr lang="en-US" dirty="0" smtClean="0"/>
              <a:t>Combining estimators</a:t>
            </a:r>
            <a:endParaRPr lang="en-US" dirty="0"/>
          </a:p>
        </p:txBody>
      </p:sp>
      <p:sp>
        <p:nvSpPr>
          <p:cNvPr id="3" name="Content Placeholder 2"/>
          <p:cNvSpPr>
            <a:spLocks noGrp="1"/>
          </p:cNvSpPr>
          <p:nvPr>
            <p:ph idx="1"/>
          </p:nvPr>
        </p:nvSpPr>
        <p:spPr/>
        <p:txBody>
          <a:bodyPr/>
          <a:lstStyle/>
          <a:p>
            <a:r>
              <a:rPr lang="en-US" sz="2000" dirty="0" smtClean="0"/>
              <a:t>Estimators up till now assign the same probability to all unseen events </a:t>
            </a:r>
          </a:p>
          <a:p>
            <a:r>
              <a:rPr lang="en-US" sz="2000" dirty="0" smtClean="0"/>
              <a:t>idea: Use observed (n-1)-grams in unobserved n-gram for estimating its probability</a:t>
            </a:r>
            <a:endParaRPr lang="en-US" sz="2000" dirty="0"/>
          </a:p>
          <a:p>
            <a:endParaRPr lang="en-US" sz="2000" dirty="0"/>
          </a:p>
          <a:p>
            <a:pPr marL="0" indent="0">
              <a:buNone/>
            </a:pPr>
            <a:r>
              <a:rPr lang="en-US" sz="2000" b="1" dirty="0" smtClean="0"/>
              <a:t>Linear interpolation (mixture model)</a:t>
            </a:r>
            <a:r>
              <a:rPr lang="en-US" sz="2000" dirty="0" smtClean="0"/>
              <a:t>: Combine probabilities using a linear combination from different n:</a:t>
            </a:r>
          </a:p>
          <a:p>
            <a:pPr marL="0" indent="0">
              <a:buNone/>
            </a:pPr>
            <a:endParaRPr lang="en-US" sz="2000" b="1" dirty="0" smtClean="0"/>
          </a:p>
          <a:p>
            <a:pPr marL="0" indent="0">
              <a:buNone/>
            </a:pPr>
            <a:endParaRPr lang="en-US" sz="2000" dirty="0" smtClean="0"/>
          </a:p>
          <a:p>
            <a:pPr marL="0" indent="0">
              <a:buNone/>
            </a:pPr>
            <a:r>
              <a:rPr lang="en-US" sz="2000" dirty="0" smtClean="0"/>
              <a:t>how to set the </a:t>
            </a:r>
            <a:r>
              <a:rPr lang="en-US" sz="2000" dirty="0" err="1" smtClean="0"/>
              <a:t>λs</a:t>
            </a:r>
            <a:r>
              <a:rPr lang="en-US" sz="2000" dirty="0" smtClean="0"/>
              <a:t>? E.g. with EM training, see next lecture. </a:t>
            </a:r>
          </a:p>
          <a:p>
            <a:pPr marL="0" indent="0">
              <a:buNone/>
            </a:pPr>
            <a:endParaRPr lang="en-US" sz="2000" b="1" dirty="0" smtClean="0"/>
          </a:p>
          <a:p>
            <a:pPr marL="0" indent="0">
              <a:buNone/>
            </a:pPr>
            <a:r>
              <a:rPr lang="en-US" sz="2000" dirty="0" smtClean="0"/>
              <a:t>This works well, but there are even smarter combination schemes …</a:t>
            </a:r>
            <a:endParaRPr lang="en-US" sz="2000" dirty="0"/>
          </a:p>
        </p:txBody>
      </p:sp>
      <p:graphicFrame>
        <p:nvGraphicFramePr>
          <p:cNvPr id="5" name="Object 4"/>
          <p:cNvGraphicFramePr>
            <a:graphicFrameLocks noChangeAspect="1"/>
          </p:cNvGraphicFramePr>
          <p:nvPr>
            <p:extLst>
              <p:ext uri="{D42A27DB-BD31-4B8C-83A1-F6EECF244321}">
                <p14:modId xmlns:p14="http://schemas.microsoft.com/office/powerpoint/2010/main" val="2968525121"/>
              </p:ext>
            </p:extLst>
          </p:nvPr>
        </p:nvGraphicFramePr>
        <p:xfrm>
          <a:off x="500063" y="3810000"/>
          <a:ext cx="7902575" cy="381000"/>
        </p:xfrm>
        <a:graphic>
          <a:graphicData uri="http://schemas.openxmlformats.org/presentationml/2006/ole">
            <mc:AlternateContent xmlns:mc="http://schemas.openxmlformats.org/markup-compatibility/2006">
              <mc:Choice xmlns:v="urn:schemas-microsoft-com:vml" Requires="v">
                <p:oleObj spid="_x0000_s15407" name="Equation" r:id="rId3" imgW="6043320" imgH="283320" progId="Equation.3">
                  <p:embed/>
                </p:oleObj>
              </mc:Choice>
              <mc:Fallback>
                <p:oleObj name="Equation" r:id="rId3" imgW="6043320" imgH="28332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063" y="3810000"/>
                        <a:ext cx="7902575" cy="3810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7"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44028302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8775" y="69850"/>
            <a:ext cx="6877050" cy="838200"/>
          </a:xfrm>
        </p:spPr>
        <p:txBody>
          <a:bodyPr/>
          <a:lstStyle/>
          <a:p>
            <a:pPr algn="l"/>
            <a:r>
              <a:rPr lang="en-US" sz="4000" dirty="0" smtClean="0"/>
              <a:t>The Shannon game: Guessing the next word </a:t>
            </a:r>
            <a:endParaRPr lang="en-US" sz="4000" dirty="0"/>
          </a:p>
        </p:txBody>
      </p:sp>
      <p:sp>
        <p:nvSpPr>
          <p:cNvPr id="4" name="Content Placeholder 3"/>
          <p:cNvSpPr>
            <a:spLocks noGrp="1"/>
          </p:cNvSpPr>
          <p:nvPr>
            <p:ph idx="1"/>
          </p:nvPr>
        </p:nvSpPr>
        <p:spPr/>
        <p:txBody>
          <a:bodyPr/>
          <a:lstStyle/>
          <a:p>
            <a:pPr marL="0" indent="0">
              <a:buNone/>
            </a:pPr>
            <a:r>
              <a:rPr lang="en-US" sz="2800" dirty="0"/>
              <a:t>Given a partial sentence, how hard is it to guess the next word?</a:t>
            </a:r>
          </a:p>
          <a:p>
            <a:pPr marL="0" indent="0">
              <a:buNone/>
            </a:pPr>
            <a:endParaRPr lang="en-US" sz="1600" dirty="0">
              <a:latin typeface="Courier New"/>
              <a:cs typeface="Courier New"/>
            </a:endParaRPr>
          </a:p>
          <a:p>
            <a:pPr marL="0" indent="0">
              <a:buNone/>
            </a:pPr>
            <a:r>
              <a:rPr lang="en-US" sz="1600" dirty="0">
                <a:latin typeface="Courier New"/>
                <a:cs typeface="Courier New"/>
              </a:rPr>
              <a:t>She said ____</a:t>
            </a:r>
          </a:p>
          <a:p>
            <a:pPr marL="0" indent="0">
              <a:buNone/>
            </a:pPr>
            <a:r>
              <a:rPr lang="en-US" sz="1600" dirty="0">
                <a:latin typeface="Courier New"/>
                <a:cs typeface="Courier New"/>
              </a:rPr>
              <a:t>She said that ____</a:t>
            </a:r>
          </a:p>
          <a:p>
            <a:pPr marL="0" indent="0">
              <a:buNone/>
            </a:pPr>
            <a:r>
              <a:rPr lang="en-US" sz="1600" dirty="0" err="1">
                <a:latin typeface="Courier New"/>
                <a:cs typeface="Courier New"/>
              </a:rPr>
              <a:t>Sie</a:t>
            </a:r>
            <a:r>
              <a:rPr lang="en-US" sz="1600" dirty="0">
                <a:latin typeface="Courier New"/>
                <a:cs typeface="Courier New"/>
              </a:rPr>
              <a:t> </a:t>
            </a:r>
            <a:r>
              <a:rPr lang="en-US" sz="1600" dirty="0" err="1">
                <a:latin typeface="Courier New"/>
                <a:cs typeface="Courier New"/>
              </a:rPr>
              <a:t>obduzierten</a:t>
            </a:r>
            <a:r>
              <a:rPr lang="en-US" sz="1600" dirty="0">
                <a:latin typeface="Courier New"/>
                <a:cs typeface="Courier New"/>
              </a:rPr>
              <a:t> die </a:t>
            </a:r>
            <a:r>
              <a:rPr lang="en-US" sz="1600" dirty="0" err="1">
                <a:latin typeface="Courier New"/>
                <a:cs typeface="Courier New"/>
              </a:rPr>
              <a:t>exhumierte</a:t>
            </a:r>
            <a:r>
              <a:rPr lang="en-US" sz="1600" dirty="0">
                <a:latin typeface="Courier New"/>
                <a:cs typeface="Courier New"/>
              </a:rPr>
              <a:t> ____</a:t>
            </a:r>
          </a:p>
          <a:p>
            <a:pPr marL="0" indent="0">
              <a:buNone/>
            </a:pPr>
            <a:r>
              <a:rPr lang="en-US" sz="1600" dirty="0">
                <a:latin typeface="Courier New"/>
                <a:cs typeface="Courier New"/>
              </a:rPr>
              <a:t>Vacation on Sri ____</a:t>
            </a:r>
          </a:p>
          <a:p>
            <a:pPr marL="0" indent="0">
              <a:buNone/>
            </a:pPr>
            <a:endParaRPr lang="en-US" sz="1600" dirty="0">
              <a:latin typeface="Courier New"/>
              <a:cs typeface="Courier New"/>
            </a:endParaRPr>
          </a:p>
          <a:p>
            <a:pPr marL="0" indent="0">
              <a:buNone/>
            </a:pPr>
            <a:r>
              <a:rPr lang="en-US" sz="2800" dirty="0"/>
              <a:t>A statistical model over word sequences is called a </a:t>
            </a:r>
            <a:r>
              <a:rPr lang="en-US" sz="2800" b="1" dirty="0"/>
              <a:t>language model (LM)</a:t>
            </a:r>
            <a:r>
              <a:rPr lang="en-US" sz="2800" dirty="0"/>
              <a:t>. </a:t>
            </a:r>
          </a:p>
          <a:p>
            <a:pPr marL="0" indent="0">
              <a:buNone/>
            </a:pPr>
            <a:endParaRPr lang="en-US" sz="2800" dirty="0"/>
          </a:p>
          <a:p>
            <a:pPr marL="0" indent="0">
              <a:buNone/>
            </a:pPr>
            <a:endParaRPr lang="en-US" sz="28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68587555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311150"/>
            <a:ext cx="6877050" cy="838200"/>
          </a:xfrm>
        </p:spPr>
        <p:txBody>
          <a:bodyPr/>
          <a:lstStyle/>
          <a:p>
            <a:pPr algn="l"/>
            <a:r>
              <a:rPr lang="en-US" dirty="0" smtClean="0"/>
              <a:t>Katz’s backing off</a:t>
            </a:r>
            <a:endParaRPr lang="en-US" dirty="0"/>
          </a:p>
        </p:txBody>
      </p:sp>
      <p:sp>
        <p:nvSpPr>
          <p:cNvPr id="3" name="Content Placeholder 2"/>
          <p:cNvSpPr>
            <a:spLocks noGrp="1"/>
          </p:cNvSpPr>
          <p:nvPr>
            <p:ph idx="1"/>
          </p:nvPr>
        </p:nvSpPr>
        <p:spPr>
          <a:xfrm>
            <a:off x="228600" y="1447800"/>
            <a:ext cx="8640763" cy="5029200"/>
          </a:xfrm>
        </p:spPr>
        <p:txBody>
          <a:bodyPr/>
          <a:lstStyle/>
          <a:p>
            <a:r>
              <a:rPr lang="en-US" sz="2000" dirty="0" smtClean="0"/>
              <a:t>Idea: different models are consulted in order depending on their specificity: we use the more detailed model if it seems reliable enough.</a:t>
            </a:r>
          </a:p>
          <a:p>
            <a:endParaRPr lang="en-US" sz="2000" dirty="0"/>
          </a:p>
          <a:p>
            <a:pPr marL="0" indent="0">
              <a:buNone/>
            </a:pPr>
            <a:endParaRPr lang="en-US" sz="2000" dirty="0" smtClean="0"/>
          </a:p>
          <a:p>
            <a:pPr marL="0" indent="0">
              <a:buNone/>
            </a:pPr>
            <a:endParaRPr lang="en-US" sz="2000" dirty="0" smtClean="0"/>
          </a:p>
          <a:p>
            <a:r>
              <a:rPr lang="en-US" sz="2000" dirty="0" smtClean="0"/>
              <a:t>if the observed n-gram has been seen more than k times in the training, we use an MLE estimate, discounted by some </a:t>
            </a:r>
            <a:r>
              <a:rPr lang="en-US" sz="2000" i="1" dirty="0" smtClean="0"/>
              <a:t>d</a:t>
            </a:r>
            <a:r>
              <a:rPr lang="en-US" sz="2000" dirty="0" smtClean="0"/>
              <a:t> (e.g. using Good-Turing).</a:t>
            </a:r>
          </a:p>
          <a:p>
            <a:r>
              <a:rPr lang="en-US" sz="2000" dirty="0" smtClean="0"/>
              <a:t>If we back off to a lower order n-gram, the estimate has to be normalized by some </a:t>
            </a:r>
            <a:r>
              <a:rPr lang="en-US" sz="2000" i="1" dirty="0" smtClean="0"/>
              <a:t>α</a:t>
            </a:r>
            <a:r>
              <a:rPr lang="en-US" sz="2000" dirty="0" smtClean="0"/>
              <a:t>, such that only the probability mass left by the discounting is distributed. </a:t>
            </a:r>
          </a:p>
          <a:p>
            <a:endParaRPr lang="en-US" sz="2000" dirty="0"/>
          </a:p>
          <a:p>
            <a:pPr marL="0" indent="0">
              <a:buNone/>
            </a:pPr>
            <a:r>
              <a:rPr lang="en-US" sz="2000" dirty="0" smtClean="0"/>
              <a:t>This works well in practice, but breaks down in some cases: If e.g. “a b” is a common bigram, “c” is a common word but we never saw “a b c”, this true ‘grammatical zero’ would still get a fairly high estimate.</a:t>
            </a:r>
            <a:endParaRPr lang="en-US" sz="2000" dirty="0"/>
          </a:p>
        </p:txBody>
      </p:sp>
      <p:graphicFrame>
        <p:nvGraphicFramePr>
          <p:cNvPr id="5" name="Object 4"/>
          <p:cNvGraphicFramePr>
            <a:graphicFrameLocks noChangeAspect="1"/>
          </p:cNvGraphicFramePr>
          <p:nvPr>
            <p:extLst>
              <p:ext uri="{D42A27DB-BD31-4B8C-83A1-F6EECF244321}">
                <p14:modId xmlns:p14="http://schemas.microsoft.com/office/powerpoint/2010/main" val="3855180976"/>
              </p:ext>
            </p:extLst>
          </p:nvPr>
        </p:nvGraphicFramePr>
        <p:xfrm>
          <a:off x="527050" y="2046288"/>
          <a:ext cx="7621588" cy="1319212"/>
        </p:xfrm>
        <a:graphic>
          <a:graphicData uri="http://schemas.openxmlformats.org/presentationml/2006/ole">
            <mc:AlternateContent xmlns:mc="http://schemas.openxmlformats.org/markup-compatibility/2006">
              <mc:Choice xmlns:v="urn:schemas-microsoft-com:vml" Requires="v">
                <p:oleObj spid="_x0000_s16431" name="Equation" r:id="rId3" imgW="4927600" imgH="838200" progId="Equation.3">
                  <p:embed/>
                </p:oleObj>
              </mc:Choice>
              <mc:Fallback>
                <p:oleObj name="Equation" r:id="rId3" imgW="4927600" imgH="838200" progId="Equation.3">
                  <p:embed/>
                  <p:pic>
                    <p:nvPicPr>
                      <p:cNvPr id="0" name=""/>
                      <p:cNvPicPr>
                        <a:picLocks noChangeAspect="1" noChangeArrowheads="1"/>
                      </p:cNvPicPr>
                      <p:nvPr/>
                    </p:nvPicPr>
                    <p:blipFill>
                      <a:blip r:embed="rId4"/>
                      <a:srcRect/>
                      <a:stretch>
                        <a:fillRect/>
                      </a:stretch>
                    </p:blipFill>
                    <p:spPr bwMode="auto">
                      <a:xfrm>
                        <a:off x="527050" y="2046288"/>
                        <a:ext cx="7621588" cy="1319212"/>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7"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378845901"/>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69850"/>
            <a:ext cx="6877050" cy="838200"/>
          </a:xfrm>
        </p:spPr>
        <p:txBody>
          <a:bodyPr/>
          <a:lstStyle/>
          <a:p>
            <a:pPr algn="l"/>
            <a:r>
              <a:rPr lang="en-US" dirty="0" smtClean="0"/>
              <a:t>Measuring the quality </a:t>
            </a:r>
            <a:br>
              <a:rPr lang="en-US" dirty="0" smtClean="0"/>
            </a:br>
            <a:r>
              <a:rPr lang="en-US" dirty="0" smtClean="0"/>
              <a:t>of back-off models</a:t>
            </a:r>
            <a:endParaRPr lang="en-US" dirty="0"/>
          </a:p>
        </p:txBody>
      </p:sp>
      <p:sp>
        <p:nvSpPr>
          <p:cNvPr id="3" name="Content Placeholder 2"/>
          <p:cNvSpPr>
            <a:spLocks noGrp="1"/>
          </p:cNvSpPr>
          <p:nvPr>
            <p:ph idx="1"/>
          </p:nvPr>
        </p:nvSpPr>
        <p:spPr/>
        <p:txBody>
          <a:bodyPr/>
          <a:lstStyle/>
          <a:p>
            <a:r>
              <a:rPr lang="en-US" sz="2400" dirty="0" smtClean="0"/>
              <a:t>Example: Training on 5 Jane Austen novels, testing on one</a:t>
            </a:r>
          </a:p>
          <a:p>
            <a:r>
              <a:rPr lang="en-US" sz="2400" dirty="0" smtClean="0"/>
              <a:t>Back-off language models with Good-Turing estimates</a:t>
            </a:r>
          </a:p>
          <a:p>
            <a:endParaRPr lang="en-US" sz="2400" dirty="0"/>
          </a:p>
          <a:p>
            <a:endParaRPr lang="en-US" sz="2400" dirty="0" smtClean="0"/>
          </a:p>
          <a:p>
            <a:endParaRPr lang="en-US" sz="2400" dirty="0"/>
          </a:p>
          <a:p>
            <a:endParaRPr lang="en-US" sz="2400" dirty="0" smtClean="0"/>
          </a:p>
          <a:p>
            <a:endParaRPr lang="en-US" sz="2400" dirty="0"/>
          </a:p>
          <a:p>
            <a:endParaRPr lang="en-US" sz="2400" dirty="0" smtClean="0"/>
          </a:p>
          <a:p>
            <a:endParaRPr lang="en-US" sz="2400" dirty="0"/>
          </a:p>
          <a:p>
            <a:pPr marL="0" indent="0">
              <a:buNone/>
            </a:pPr>
            <a:r>
              <a:rPr lang="en-US" sz="2400" dirty="0" smtClean="0">
                <a:latin typeface="Wingdings"/>
                <a:ea typeface="Wingdings"/>
                <a:cs typeface="Wingdings"/>
                <a:sym typeface="Wingdings"/>
              </a:rPr>
              <a:t> </a:t>
            </a:r>
            <a:r>
              <a:rPr lang="en-US" sz="2400" dirty="0" smtClean="0">
                <a:ea typeface="Wingdings"/>
                <a:cs typeface="Wingdings"/>
                <a:sym typeface="Wingdings"/>
              </a:rPr>
              <a:t>higher n is not always better!</a:t>
            </a:r>
            <a:endParaRPr lang="en-US" sz="2400" dirty="0" smtClean="0"/>
          </a:p>
          <a:p>
            <a:endParaRPr lang="en-US" sz="2400" dirty="0"/>
          </a:p>
          <a:p>
            <a:endParaRPr lang="en-US" sz="2400" dirty="0" smtClean="0"/>
          </a:p>
          <a:p>
            <a:endParaRPr lang="en-US" sz="2400" dirty="0"/>
          </a:p>
          <a:p>
            <a:pPr marL="0" indent="0">
              <a:buNone/>
            </a:pPr>
            <a:r>
              <a:rPr lang="en-US" sz="2400" dirty="0" smtClean="0"/>
              <a:t> </a:t>
            </a:r>
            <a:endParaRPr lang="en-US" sz="2400" dirty="0"/>
          </a:p>
        </p:txBody>
      </p:sp>
      <p:graphicFrame>
        <p:nvGraphicFramePr>
          <p:cNvPr id="5" name="Table 4"/>
          <p:cNvGraphicFramePr>
            <a:graphicFrameLocks noGrp="1"/>
          </p:cNvGraphicFramePr>
          <p:nvPr>
            <p:extLst>
              <p:ext uri="{D42A27DB-BD31-4B8C-83A1-F6EECF244321}">
                <p14:modId xmlns:p14="http://schemas.microsoft.com/office/powerpoint/2010/main" val="1030688010"/>
              </p:ext>
            </p:extLst>
          </p:nvPr>
        </p:nvGraphicFramePr>
        <p:xfrm>
          <a:off x="1295400" y="2819400"/>
          <a:ext cx="6096000" cy="1483360"/>
        </p:xfrm>
        <a:graphic>
          <a:graphicData uri="http://schemas.openxmlformats.org/drawingml/2006/table">
            <a:tbl>
              <a:tblPr firstRow="1" bandRow="1">
                <a:tableStyleId>{00A15C55-8517-42AA-B614-E9B94910E393}</a:tableStyleId>
              </a:tblPr>
              <a:tblGrid>
                <a:gridCol w="2032000"/>
                <a:gridCol w="2032000"/>
                <a:gridCol w="2032000"/>
              </a:tblGrid>
              <a:tr h="370840">
                <a:tc>
                  <a:txBody>
                    <a:bodyPr/>
                    <a:lstStyle/>
                    <a:p>
                      <a:r>
                        <a:rPr lang="en-US" dirty="0" smtClean="0"/>
                        <a:t>Model</a:t>
                      </a:r>
                      <a:endParaRPr lang="en-US" dirty="0"/>
                    </a:p>
                  </a:txBody>
                  <a:tcPr/>
                </a:tc>
                <a:tc>
                  <a:txBody>
                    <a:bodyPr/>
                    <a:lstStyle/>
                    <a:p>
                      <a:r>
                        <a:rPr lang="en-US" dirty="0" smtClean="0"/>
                        <a:t>Cross-entropy</a:t>
                      </a:r>
                      <a:endParaRPr lang="en-US" dirty="0"/>
                    </a:p>
                  </a:txBody>
                  <a:tcPr/>
                </a:tc>
                <a:tc>
                  <a:txBody>
                    <a:bodyPr/>
                    <a:lstStyle/>
                    <a:p>
                      <a:r>
                        <a:rPr lang="en-US" dirty="0" smtClean="0"/>
                        <a:t>Perplexity</a:t>
                      </a:r>
                      <a:endParaRPr lang="en-US" dirty="0"/>
                    </a:p>
                  </a:txBody>
                  <a:tcPr/>
                </a:tc>
              </a:tr>
              <a:tr h="370840">
                <a:tc>
                  <a:txBody>
                    <a:bodyPr/>
                    <a:lstStyle/>
                    <a:p>
                      <a:r>
                        <a:rPr lang="en-US" dirty="0" smtClean="0"/>
                        <a:t>Bigram</a:t>
                      </a:r>
                      <a:endParaRPr lang="en-US" dirty="0"/>
                    </a:p>
                  </a:txBody>
                  <a:tcPr/>
                </a:tc>
                <a:tc>
                  <a:txBody>
                    <a:bodyPr/>
                    <a:lstStyle/>
                    <a:p>
                      <a:r>
                        <a:rPr lang="en-US" dirty="0" smtClean="0"/>
                        <a:t>7.98 bits</a:t>
                      </a:r>
                      <a:endParaRPr lang="en-US" dirty="0"/>
                    </a:p>
                  </a:txBody>
                  <a:tcPr/>
                </a:tc>
                <a:tc>
                  <a:txBody>
                    <a:bodyPr/>
                    <a:lstStyle/>
                    <a:p>
                      <a:r>
                        <a:rPr lang="en-US" dirty="0" smtClean="0"/>
                        <a:t>252.3</a:t>
                      </a:r>
                      <a:endParaRPr lang="en-US" dirty="0"/>
                    </a:p>
                  </a:txBody>
                  <a:tcPr/>
                </a:tc>
              </a:tr>
              <a:tr h="370840">
                <a:tc>
                  <a:txBody>
                    <a:bodyPr/>
                    <a:lstStyle/>
                    <a:p>
                      <a:r>
                        <a:rPr lang="en-US" dirty="0" smtClean="0"/>
                        <a:t>Trigram</a:t>
                      </a:r>
                      <a:endParaRPr lang="en-US" dirty="0"/>
                    </a:p>
                  </a:txBody>
                  <a:tcPr/>
                </a:tc>
                <a:tc>
                  <a:txBody>
                    <a:bodyPr/>
                    <a:lstStyle/>
                    <a:p>
                      <a:r>
                        <a:rPr lang="en-US" dirty="0" smtClean="0"/>
                        <a:t>7.90 bits</a:t>
                      </a:r>
                      <a:endParaRPr lang="en-US" dirty="0"/>
                    </a:p>
                  </a:txBody>
                  <a:tcPr/>
                </a:tc>
                <a:tc>
                  <a:txBody>
                    <a:bodyPr/>
                    <a:lstStyle/>
                    <a:p>
                      <a:r>
                        <a:rPr lang="en-US" dirty="0" smtClean="0"/>
                        <a:t>239.1</a:t>
                      </a:r>
                      <a:endParaRPr lang="en-US" dirty="0"/>
                    </a:p>
                  </a:txBody>
                  <a:tcPr/>
                </a:tc>
              </a:tr>
              <a:tr h="370840">
                <a:tc>
                  <a:txBody>
                    <a:bodyPr/>
                    <a:lstStyle/>
                    <a:p>
                      <a:r>
                        <a:rPr lang="en-US" dirty="0" smtClean="0"/>
                        <a:t>4-gram</a:t>
                      </a:r>
                      <a:endParaRPr lang="en-US" dirty="0"/>
                    </a:p>
                  </a:txBody>
                  <a:tcPr/>
                </a:tc>
                <a:tc>
                  <a:txBody>
                    <a:bodyPr/>
                    <a:lstStyle/>
                    <a:p>
                      <a:r>
                        <a:rPr lang="en-US" dirty="0" smtClean="0"/>
                        <a:t>7.95 bits</a:t>
                      </a:r>
                      <a:endParaRPr lang="en-US" dirty="0"/>
                    </a:p>
                  </a:txBody>
                  <a:tcPr/>
                </a:tc>
                <a:tc>
                  <a:txBody>
                    <a:bodyPr/>
                    <a:lstStyle/>
                    <a:p>
                      <a:r>
                        <a:rPr lang="en-US" dirty="0" smtClean="0"/>
                        <a:t>247.0</a:t>
                      </a:r>
                      <a:endParaRPr lang="en-US" dirty="0"/>
                    </a:p>
                  </a:txBody>
                  <a:tcPr/>
                </a:tc>
              </a:tr>
            </a:tbl>
          </a:graphicData>
        </a:graphic>
      </p:graphicFrame>
      <p:sp>
        <p:nvSpPr>
          <p:cNvPr id="6"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7"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970548125"/>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6350"/>
            <a:ext cx="6877050" cy="838200"/>
          </a:xfrm>
        </p:spPr>
        <p:txBody>
          <a:bodyPr/>
          <a:lstStyle/>
          <a:p>
            <a:pPr algn="l"/>
            <a:r>
              <a:rPr lang="en-US" dirty="0" smtClean="0"/>
              <a:t>Conclusion on </a:t>
            </a:r>
            <a:br>
              <a:rPr lang="en-US" dirty="0" smtClean="0"/>
            </a:br>
            <a:r>
              <a:rPr lang="en-US" dirty="0" smtClean="0"/>
              <a:t>Smoothing and Back-off</a:t>
            </a:r>
            <a:endParaRPr lang="en-US" dirty="0"/>
          </a:p>
        </p:txBody>
      </p:sp>
      <p:sp>
        <p:nvSpPr>
          <p:cNvPr id="3" name="Content Placeholder 2"/>
          <p:cNvSpPr>
            <a:spLocks noGrp="1"/>
          </p:cNvSpPr>
          <p:nvPr>
            <p:ph idx="1"/>
          </p:nvPr>
        </p:nvSpPr>
        <p:spPr>
          <a:xfrm>
            <a:off x="250825" y="1447801"/>
            <a:ext cx="8640763" cy="4933950"/>
          </a:xfrm>
        </p:spPr>
        <p:txBody>
          <a:bodyPr/>
          <a:lstStyle/>
          <a:p>
            <a:r>
              <a:rPr lang="en-US" sz="2000" dirty="0" smtClean="0"/>
              <a:t>MLE estimates give poor performance on modeling language with n-gram models since they give zero probability mass to unseen events: smoothing is imperative for language models. </a:t>
            </a:r>
          </a:p>
          <a:p>
            <a:r>
              <a:rPr lang="en-US" sz="2000" dirty="0" smtClean="0"/>
              <a:t>Several smoothing methods were introduced to redistribute the probability mass</a:t>
            </a:r>
          </a:p>
          <a:p>
            <a:r>
              <a:rPr lang="en-US" sz="2000" dirty="0" smtClean="0"/>
              <a:t>Several back-off models were introduced to use shorter n-grams for the estimation of the probability of longer n-grams</a:t>
            </a:r>
          </a:p>
          <a:p>
            <a:r>
              <a:rPr lang="en-US" sz="2000" dirty="0"/>
              <a:t>E</a:t>
            </a:r>
            <a:r>
              <a:rPr lang="en-US" sz="2000" dirty="0" smtClean="0"/>
              <a:t>stimators and back-off models can be combined for smoothing</a:t>
            </a:r>
          </a:p>
          <a:p>
            <a:r>
              <a:rPr lang="en-US" sz="2000" dirty="0" smtClean="0"/>
              <a:t>The larger the training, the less sophisticated smoothing is necessary</a:t>
            </a:r>
          </a:p>
          <a:p>
            <a:pPr marL="0" indent="0">
              <a:buNone/>
            </a:pPr>
            <a:endParaRPr lang="en-US" sz="2000" dirty="0" smtClean="0"/>
          </a:p>
          <a:p>
            <a:pPr marL="0" indent="0">
              <a:buNone/>
            </a:pPr>
            <a:r>
              <a:rPr lang="en-US" sz="2000" dirty="0" smtClean="0"/>
              <a:t>What about unseen words?</a:t>
            </a:r>
          </a:p>
          <a:p>
            <a:r>
              <a:rPr lang="en-US" sz="2000" dirty="0" smtClean="0"/>
              <a:t>either reserve some (small) probability mass for unseen words, or</a:t>
            </a:r>
          </a:p>
          <a:p>
            <a:r>
              <a:rPr lang="en-US" sz="2000" dirty="0" smtClean="0"/>
              <a:t>replace all words below a certain frequency with &lt;UNKNOWN&gt; already in the training set and model this as a normal word</a:t>
            </a:r>
          </a:p>
          <a:p>
            <a:endParaRPr lang="en-US" sz="2000"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2235557042"/>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171450"/>
            <a:ext cx="6877050" cy="838200"/>
          </a:xfrm>
        </p:spPr>
        <p:txBody>
          <a:bodyPr/>
          <a:lstStyle/>
          <a:p>
            <a:pPr algn="l"/>
            <a:r>
              <a:rPr lang="en-US" sz="4000" dirty="0" smtClean="0"/>
              <a:t>Conclusion on </a:t>
            </a:r>
            <a:br>
              <a:rPr lang="en-US" sz="4000" dirty="0" smtClean="0"/>
            </a:br>
            <a:r>
              <a:rPr lang="en-US" sz="4000" dirty="0" smtClean="0"/>
              <a:t>n-gram Language Models</a:t>
            </a:r>
            <a:endParaRPr lang="en-US" sz="4000" dirty="0"/>
          </a:p>
        </p:txBody>
      </p:sp>
      <p:sp>
        <p:nvSpPr>
          <p:cNvPr id="3" name="Content Placeholder 2"/>
          <p:cNvSpPr>
            <a:spLocks noGrp="1"/>
          </p:cNvSpPr>
          <p:nvPr>
            <p:ph idx="1"/>
          </p:nvPr>
        </p:nvSpPr>
        <p:spPr>
          <a:xfrm>
            <a:off x="250825" y="1536701"/>
            <a:ext cx="8640763" cy="5010150"/>
          </a:xfrm>
        </p:spPr>
        <p:txBody>
          <a:bodyPr/>
          <a:lstStyle/>
          <a:p>
            <a:r>
              <a:rPr lang="en-US" sz="2000" dirty="0" smtClean="0"/>
              <a:t>n-gram language models are a simple way to represent local regularities of language</a:t>
            </a:r>
          </a:p>
          <a:p>
            <a:r>
              <a:rPr lang="en-US" sz="2000" dirty="0" smtClean="0"/>
              <a:t>they can be modeled with WFSAs</a:t>
            </a:r>
          </a:p>
          <a:p>
            <a:r>
              <a:rPr lang="en-US" sz="2000" dirty="0" smtClean="0"/>
              <a:t>they can be trained from raw text, of which there is plenty</a:t>
            </a:r>
          </a:p>
          <a:p>
            <a:r>
              <a:rPr lang="en-US" sz="2000" dirty="0" smtClean="0"/>
              <a:t>they do not account for long-range dependencies</a:t>
            </a:r>
          </a:p>
          <a:p>
            <a:r>
              <a:rPr lang="en-US" sz="2000" dirty="0" smtClean="0"/>
              <a:t>they do not account for grammatical phenomena</a:t>
            </a:r>
          </a:p>
          <a:p>
            <a:pPr marL="0" indent="0">
              <a:buNone/>
            </a:pPr>
            <a:endParaRPr lang="en-US" sz="2000" dirty="0"/>
          </a:p>
          <a:p>
            <a:pPr marL="0" indent="0">
              <a:buNone/>
            </a:pPr>
            <a:r>
              <a:rPr lang="en-US" sz="2000" dirty="0" smtClean="0"/>
              <a:t>Applications of language models:</a:t>
            </a:r>
          </a:p>
          <a:p>
            <a:r>
              <a:rPr lang="en-US" sz="2000" dirty="0" smtClean="0"/>
              <a:t>fluency assessment</a:t>
            </a:r>
          </a:p>
          <a:p>
            <a:r>
              <a:rPr lang="en-US" sz="2000" dirty="0" smtClean="0"/>
              <a:t>similarity of document collections</a:t>
            </a:r>
          </a:p>
          <a:p>
            <a:r>
              <a:rPr lang="en-US" sz="2000" dirty="0" smtClean="0"/>
              <a:t>language generation post-processing (MT)</a:t>
            </a:r>
          </a:p>
          <a:p>
            <a:r>
              <a:rPr lang="en-US" sz="2000" dirty="0" smtClean="0"/>
              <a:t>Information Retrieval</a:t>
            </a:r>
          </a:p>
          <a:p>
            <a:r>
              <a:rPr lang="en-US" sz="2000" dirty="0" smtClean="0"/>
              <a:t>…</a:t>
            </a:r>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517282366"/>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8775" y="0"/>
            <a:ext cx="6877050" cy="838200"/>
          </a:xfrm>
        </p:spPr>
        <p:txBody>
          <a:bodyPr/>
          <a:lstStyle/>
          <a:p>
            <a:pPr algn="l"/>
            <a:r>
              <a:rPr lang="en-US" dirty="0" smtClean="0"/>
              <a:t>Issues with N-gram Language Models</a:t>
            </a:r>
            <a:endParaRPr lang="en-US" dirty="0"/>
          </a:p>
        </p:txBody>
      </p:sp>
      <p:sp>
        <p:nvSpPr>
          <p:cNvPr id="3" name="Content Placeholder 2"/>
          <p:cNvSpPr>
            <a:spLocks noGrp="1"/>
          </p:cNvSpPr>
          <p:nvPr>
            <p:ph idx="1"/>
          </p:nvPr>
        </p:nvSpPr>
        <p:spPr/>
        <p:txBody>
          <a:bodyPr/>
          <a:lstStyle/>
          <a:p>
            <a:pPr marL="0" indent="0">
              <a:buNone/>
            </a:pPr>
            <a:r>
              <a:rPr lang="en-US" sz="2800" dirty="0" smtClean="0"/>
              <a:t>Curse of dimensionality</a:t>
            </a:r>
            <a:r>
              <a:rPr lang="en-US" sz="2800" dirty="0"/>
              <a:t>: </a:t>
            </a:r>
            <a:endParaRPr lang="en-US" sz="2800" dirty="0" smtClean="0"/>
          </a:p>
          <a:p>
            <a:r>
              <a:rPr lang="en-US" sz="2800" dirty="0" smtClean="0"/>
              <a:t>increased dimensionality: the </a:t>
            </a:r>
            <a:r>
              <a:rPr lang="en-US" sz="2800" dirty="0"/>
              <a:t>volume of the space increases so fast that the available data become sparse. </a:t>
            </a:r>
            <a:endParaRPr lang="en-US" sz="2800" dirty="0" smtClean="0"/>
          </a:p>
          <a:p>
            <a:r>
              <a:rPr lang="en-US" sz="2800" dirty="0"/>
              <a:t>S</a:t>
            </a:r>
            <a:r>
              <a:rPr lang="en-US" sz="2800" dirty="0" smtClean="0"/>
              <a:t>parsity </a:t>
            </a:r>
            <a:r>
              <a:rPr lang="en-US" sz="2800" dirty="0"/>
              <a:t>is problematic for any method that requires statistical significance.</a:t>
            </a:r>
            <a:endParaRPr lang="en-US" sz="2800" dirty="0" smtClean="0"/>
          </a:p>
          <a:p>
            <a:pPr marL="0" indent="0">
              <a:buNone/>
            </a:pPr>
            <a:r>
              <a:rPr lang="en-US" sz="2800" dirty="0" smtClean="0"/>
              <a:t>Characteristics </a:t>
            </a:r>
            <a:r>
              <a:rPr lang="en-US" sz="2800" dirty="0"/>
              <a:t>of n-</a:t>
            </a:r>
            <a:r>
              <a:rPr lang="en-US" sz="2800" dirty="0" smtClean="0"/>
              <a:t>grams </a:t>
            </a:r>
            <a:r>
              <a:rPr lang="en-US" sz="2800" dirty="0"/>
              <a:t>that </a:t>
            </a:r>
            <a:r>
              <a:rPr lang="en-US" sz="2800" dirty="0" smtClean="0"/>
              <a:t>might benefit from improvement:</a:t>
            </a:r>
            <a:endParaRPr lang="en-US" sz="2800" dirty="0"/>
          </a:p>
          <a:p>
            <a:r>
              <a:rPr lang="en-US" sz="2800" dirty="0" smtClean="0"/>
              <a:t>consider </a:t>
            </a:r>
            <a:r>
              <a:rPr lang="en-US" sz="2800" dirty="0"/>
              <a:t>longer </a:t>
            </a:r>
            <a:r>
              <a:rPr lang="en-US" sz="2800" dirty="0" smtClean="0"/>
              <a:t>history (even sparser)</a:t>
            </a:r>
            <a:endParaRPr lang="en-US" sz="2800" dirty="0"/>
          </a:p>
          <a:p>
            <a:r>
              <a:rPr lang="en-US" sz="2800" dirty="0" smtClean="0"/>
              <a:t>take </a:t>
            </a:r>
            <a:r>
              <a:rPr lang="en-US" sz="2800" dirty="0"/>
              <a:t>similarity of words into </a:t>
            </a:r>
            <a:r>
              <a:rPr lang="en-US" sz="2800" dirty="0" smtClean="0"/>
              <a:t>account (reduces sparsity</a:t>
            </a:r>
            <a:r>
              <a:rPr lang="en-US" sz="2800" dirty="0"/>
              <a:t>)</a:t>
            </a:r>
            <a:endParaRPr lang="en-US" sz="2800" dirty="0" smtClean="0"/>
          </a:p>
          <a:p>
            <a:pPr marL="0" indent="0">
              <a:buNone/>
            </a:pPr>
            <a:endParaRPr lang="en-US" sz="2800" dirty="0"/>
          </a:p>
        </p:txBody>
      </p:sp>
      <p:sp>
        <p:nvSpPr>
          <p:cNvPr id="4" name="Slide Number Placeholder 3"/>
          <p:cNvSpPr>
            <a:spLocks noGrp="1"/>
          </p:cNvSpPr>
          <p:nvPr>
            <p:ph type="sldNum" sz="quarter" idx="12"/>
          </p:nvPr>
        </p:nvSpPr>
        <p:spPr/>
        <p:txBody>
          <a:bodyPr/>
          <a:lstStyle/>
          <a:p>
            <a:fld id="{026D01DD-F6CF-4A42-8A29-0CEC45D8CF62}" type="slidenum">
              <a:rPr lang="ko-KR" altLang="de-DE" smtClean="0"/>
              <a:pPr/>
              <a:t>44</a:t>
            </a:fld>
            <a:endParaRPr lang="ko-KR" altLang="de-DE"/>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149486695"/>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a:xfrm>
            <a:off x="266700" y="4399062"/>
            <a:ext cx="8229600" cy="1346200"/>
          </a:xfrm>
        </p:spPr>
        <p:txBody>
          <a:bodyPr/>
          <a:lstStyle/>
          <a:p>
            <a:r>
              <a:rPr lang="en-US" sz="2200" dirty="0" smtClean="0"/>
              <a:t>Recurrent connections: input at time step comes from activation at time step (t-1)</a:t>
            </a:r>
          </a:p>
          <a:p>
            <a:r>
              <a:rPr lang="en-US" sz="2200" dirty="0" smtClean="0"/>
              <a:t>Recurrent connections introduce notion of sequence into the network</a:t>
            </a:r>
          </a:p>
          <a:p>
            <a:r>
              <a:rPr lang="en-US" sz="2200" dirty="0" smtClean="0"/>
              <a:t>Unfolding: Can view recurrent network like a deep network, can apply gradient-based training</a:t>
            </a:r>
            <a:endParaRPr lang="en-US" sz="2200" dirty="0"/>
          </a:p>
        </p:txBody>
      </p:sp>
      <p:sp>
        <p:nvSpPr>
          <p:cNvPr id="3" name="Text Placeholder 2"/>
          <p:cNvSpPr>
            <a:spLocks noGrp="1"/>
          </p:cNvSpPr>
          <p:nvPr>
            <p:ph type="body" idx="1"/>
          </p:nvPr>
        </p:nvSpPr>
        <p:spPr/>
        <p:txBody>
          <a:bodyPr/>
          <a:lstStyle/>
          <a:p>
            <a:r>
              <a:rPr lang="en-US" dirty="0" smtClean="0"/>
              <a:t>Recurrent Neural networks</a:t>
            </a:r>
            <a:endParaRPr lang="en-US" dirty="0"/>
          </a:p>
        </p:txBody>
      </p:sp>
      <p:sp>
        <p:nvSpPr>
          <p:cNvPr id="4" name="Slide Number Placeholder 3"/>
          <p:cNvSpPr>
            <a:spLocks noGrp="1"/>
          </p:cNvSpPr>
          <p:nvPr>
            <p:ph type="sldNum" sz="quarter" idx="4"/>
          </p:nvPr>
        </p:nvSpPr>
        <p:spPr/>
        <p:txBody>
          <a:bodyPr/>
          <a:lstStyle/>
          <a:p>
            <a:fld id="{43F0430C-3290-2846-9C5E-237D45BC81A9}" type="slidenum">
              <a:rPr lang="de-DE" smtClean="0"/>
              <a:pPr/>
              <a:t>45</a:t>
            </a:fld>
            <a:endParaRPr lang="de-DE" dirty="0"/>
          </a:p>
        </p:txBody>
      </p:sp>
      <p:grpSp>
        <p:nvGrpSpPr>
          <p:cNvPr id="11" name="Group 10"/>
          <p:cNvGrpSpPr/>
          <p:nvPr/>
        </p:nvGrpSpPr>
        <p:grpSpPr>
          <a:xfrm>
            <a:off x="2382004" y="1498600"/>
            <a:ext cx="3175000" cy="2795372"/>
            <a:chOff x="638003" y="1866900"/>
            <a:chExt cx="3175000" cy="2795372"/>
          </a:xfrm>
        </p:grpSpPr>
        <p:pic>
          <p:nvPicPr>
            <p:cNvPr id="7" name="Picture 6"/>
            <p:cNvPicPr>
              <a:picLocks noChangeAspect="1"/>
            </p:cNvPicPr>
            <p:nvPr/>
          </p:nvPicPr>
          <p:blipFill>
            <a:blip r:embed="rId2"/>
            <a:stretch>
              <a:fillRect/>
            </a:stretch>
          </p:blipFill>
          <p:spPr>
            <a:xfrm>
              <a:off x="859668" y="1866900"/>
              <a:ext cx="2953335" cy="2149041"/>
            </a:xfrm>
            <a:prstGeom prst="rect">
              <a:avLst/>
            </a:prstGeom>
          </p:spPr>
        </p:pic>
        <p:sp>
          <p:nvSpPr>
            <p:cNvPr id="8" name="TextBox 7"/>
            <p:cNvSpPr txBox="1"/>
            <p:nvPr/>
          </p:nvSpPr>
          <p:spPr>
            <a:xfrm>
              <a:off x="638003" y="4015941"/>
              <a:ext cx="3175000" cy="646331"/>
            </a:xfrm>
            <a:prstGeom prst="rect">
              <a:avLst/>
            </a:prstGeom>
            <a:noFill/>
          </p:spPr>
          <p:txBody>
            <a:bodyPr wrap="square" rtlCol="0">
              <a:spAutoFit/>
            </a:bodyPr>
            <a:lstStyle/>
            <a:p>
              <a:r>
                <a:rPr lang="en-US" dirty="0" smtClean="0"/>
                <a:t>Simple </a:t>
              </a:r>
              <a:r>
                <a:rPr lang="en-US" smtClean="0"/>
                <a:t>recurrent network with 2 hidden units</a:t>
              </a:r>
              <a:endParaRPr lang="en-US"/>
            </a:p>
          </p:txBody>
        </p:sp>
      </p:grpSp>
      <p:grpSp>
        <p:nvGrpSpPr>
          <p:cNvPr id="10" name="Group 9"/>
          <p:cNvGrpSpPr/>
          <p:nvPr/>
        </p:nvGrpSpPr>
        <p:grpSpPr>
          <a:xfrm>
            <a:off x="5658604" y="1498600"/>
            <a:ext cx="3276600" cy="2795372"/>
            <a:chOff x="5219700" y="1866900"/>
            <a:chExt cx="3276600" cy="2795372"/>
          </a:xfrm>
        </p:grpSpPr>
        <p:pic>
          <p:nvPicPr>
            <p:cNvPr id="6" name="Picture 5"/>
            <p:cNvPicPr>
              <a:picLocks noChangeAspect="1"/>
            </p:cNvPicPr>
            <p:nvPr/>
          </p:nvPicPr>
          <p:blipFill>
            <a:blip r:embed="rId3"/>
            <a:stretch>
              <a:fillRect/>
            </a:stretch>
          </p:blipFill>
          <p:spPr>
            <a:xfrm>
              <a:off x="5219700" y="1866900"/>
              <a:ext cx="3276600" cy="2149041"/>
            </a:xfrm>
            <a:prstGeom prst="rect">
              <a:avLst/>
            </a:prstGeom>
          </p:spPr>
        </p:pic>
        <p:sp>
          <p:nvSpPr>
            <p:cNvPr id="9" name="TextBox 8"/>
            <p:cNvSpPr txBox="1"/>
            <p:nvPr/>
          </p:nvSpPr>
          <p:spPr>
            <a:xfrm>
              <a:off x="5219700" y="4015941"/>
              <a:ext cx="3175000" cy="646331"/>
            </a:xfrm>
            <a:prstGeom prst="rect">
              <a:avLst/>
            </a:prstGeom>
            <a:noFill/>
          </p:spPr>
          <p:txBody>
            <a:bodyPr wrap="square" rtlCol="0">
              <a:spAutoFit/>
            </a:bodyPr>
            <a:lstStyle/>
            <a:p>
              <a:r>
                <a:rPr lang="en-US" dirty="0" smtClean="0"/>
                <a:t>Same recurrent network unfolded over time</a:t>
              </a:r>
              <a:endParaRPr lang="en-US" dirty="0"/>
            </a:p>
          </p:txBody>
        </p:sp>
      </p:grpSp>
      <p:pic>
        <p:nvPicPr>
          <p:cNvPr id="12" name="Picture 11"/>
          <p:cNvPicPr>
            <a:picLocks noChangeAspect="1"/>
          </p:cNvPicPr>
          <p:nvPr/>
        </p:nvPicPr>
        <p:blipFill>
          <a:blip r:embed="rId4"/>
          <a:stretch>
            <a:fillRect/>
          </a:stretch>
        </p:blipFill>
        <p:spPr>
          <a:xfrm>
            <a:off x="257833" y="1765300"/>
            <a:ext cx="2168813" cy="1597909"/>
          </a:xfrm>
          <a:prstGeom prst="rect">
            <a:avLst/>
          </a:prstGeom>
        </p:spPr>
      </p:pic>
      <p:sp>
        <p:nvSpPr>
          <p:cNvPr id="13" name="TextBox 12"/>
          <p:cNvSpPr txBox="1"/>
          <p:nvPr/>
        </p:nvSpPr>
        <p:spPr>
          <a:xfrm>
            <a:off x="283234" y="3647641"/>
            <a:ext cx="1507466" cy="646331"/>
          </a:xfrm>
          <a:prstGeom prst="rect">
            <a:avLst/>
          </a:prstGeom>
          <a:noFill/>
        </p:spPr>
        <p:txBody>
          <a:bodyPr wrap="square" rtlCol="0">
            <a:spAutoFit/>
          </a:bodyPr>
          <a:lstStyle/>
          <a:p>
            <a:r>
              <a:rPr lang="en-US" dirty="0" smtClean="0"/>
              <a:t>Artificial neuron</a:t>
            </a:r>
            <a:endParaRPr lang="en-US" dirty="0"/>
          </a:p>
        </p:txBody>
      </p:sp>
      <p:sp>
        <p:nvSpPr>
          <p:cNvPr id="14"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15"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978480191"/>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p:txBody>
          <a:bodyPr/>
          <a:lstStyle/>
          <a:p>
            <a:endParaRPr lang="en-US"/>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4"/>
          </p:nvPr>
        </p:nvSpPr>
        <p:spPr/>
        <p:txBody>
          <a:bodyPr/>
          <a:lstStyle/>
          <a:p>
            <a:fld id="{43F0430C-3290-2846-9C5E-237D45BC81A9}" type="slidenum">
              <a:rPr lang="de-DE" smtClean="0"/>
              <a:pPr/>
              <a:t>46</a:t>
            </a:fld>
            <a:endParaRPr lang="de-DE" dirty="0"/>
          </a:p>
        </p:txBody>
      </p:sp>
    </p:spTree>
    <p:extLst>
      <p:ext uri="{BB962C8B-B14F-4D97-AF65-F5344CB8AC3E}">
        <p14:creationId xmlns:p14="http://schemas.microsoft.com/office/powerpoint/2010/main" val="4423393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p:txBody>
          <a:bodyPr/>
          <a:lstStyle/>
          <a:p>
            <a:pPr marL="0" indent="0">
              <a:buNone/>
            </a:pPr>
            <a:r>
              <a:rPr lang="en-US" sz="2000" dirty="0"/>
              <a:t>Summary of Approach:</a:t>
            </a:r>
          </a:p>
          <a:p>
            <a:pPr marL="457200" indent="-457200">
              <a:buFont typeface="+mj-lt"/>
              <a:buAutoNum type="arabicPeriod"/>
            </a:pPr>
            <a:r>
              <a:rPr lang="en-US" sz="2000" dirty="0" smtClean="0"/>
              <a:t>associate </a:t>
            </a:r>
            <a:r>
              <a:rPr lang="en-US" sz="2000" dirty="0"/>
              <a:t>with each word in the vocabulary </a:t>
            </a:r>
            <a:r>
              <a:rPr lang="en-US" sz="2000" i="1" dirty="0" smtClean="0"/>
              <a:t>V</a:t>
            </a:r>
            <a:r>
              <a:rPr lang="en-US" sz="2000" dirty="0" smtClean="0"/>
              <a:t> a </a:t>
            </a:r>
            <a:r>
              <a:rPr lang="en-US" sz="2000" dirty="0"/>
              <a:t>distributed word feature </a:t>
            </a:r>
            <a:r>
              <a:rPr lang="en-US" sz="2000" dirty="0" smtClean="0"/>
              <a:t>vector: a </a:t>
            </a:r>
            <a:r>
              <a:rPr lang="en-US" sz="2000" dirty="0"/>
              <a:t>real- valued vector in </a:t>
            </a:r>
            <a:r>
              <a:rPr lang="en-US" sz="2000" i="1" dirty="0" err="1" smtClean="0"/>
              <a:t>R</a:t>
            </a:r>
            <a:r>
              <a:rPr lang="en-US" sz="2000" i="1" baseline="30000" dirty="0" err="1" smtClean="0"/>
              <a:t>m</a:t>
            </a:r>
            <a:r>
              <a:rPr lang="en-US" sz="2000" dirty="0" smtClean="0"/>
              <a:t>, where </a:t>
            </a:r>
            <a:r>
              <a:rPr lang="en-US" sz="2000" i="1" dirty="0"/>
              <a:t>m&lt;&lt; |V|</a:t>
            </a:r>
            <a:r>
              <a:rPr lang="en-US" sz="2000" dirty="0"/>
              <a:t> vocab size</a:t>
            </a:r>
            <a:r>
              <a:rPr lang="en-US" sz="2000" dirty="0" smtClean="0"/>
              <a:t>.</a:t>
            </a:r>
            <a:endParaRPr lang="en-US" sz="2000" dirty="0"/>
          </a:p>
          <a:p>
            <a:pPr marL="457200" indent="-457200">
              <a:buFont typeface="+mj-lt"/>
              <a:buAutoNum type="arabicPeriod"/>
            </a:pPr>
            <a:r>
              <a:rPr lang="en-US" sz="2000" dirty="0" smtClean="0"/>
              <a:t>express </a:t>
            </a:r>
            <a:r>
              <a:rPr lang="en-US" sz="2000" dirty="0"/>
              <a:t>the joint probability function of word sequences in terms of the feature vectors of these words in the sequence, and</a:t>
            </a:r>
          </a:p>
          <a:p>
            <a:pPr marL="457200" indent="-457200">
              <a:buFont typeface="+mj-lt"/>
              <a:buAutoNum type="arabicPeriod"/>
            </a:pPr>
            <a:r>
              <a:rPr lang="en-US" sz="2000" dirty="0" smtClean="0"/>
              <a:t>learn </a:t>
            </a:r>
            <a:r>
              <a:rPr lang="en-US" sz="2000" dirty="0"/>
              <a:t>simultaneously the word feature </a:t>
            </a:r>
            <a:r>
              <a:rPr lang="en-US" sz="2000" dirty="0" smtClean="0"/>
              <a:t>vectors (a.k.a. embeddings) </a:t>
            </a:r>
            <a:r>
              <a:rPr lang="en-US" sz="2000" dirty="0"/>
              <a:t>and the parameters of that probability function</a:t>
            </a:r>
            <a:r>
              <a:rPr lang="en-US" sz="2000" dirty="0" smtClean="0"/>
              <a:t>.</a:t>
            </a:r>
          </a:p>
          <a:p>
            <a:pPr marL="0" indent="0">
              <a:buNone/>
            </a:pPr>
            <a:r>
              <a:rPr lang="en-US" sz="2000" dirty="0" smtClean="0"/>
              <a:t>Objective: learn a good model (low perplexity on held-out) for</a:t>
            </a:r>
          </a:p>
          <a:p>
            <a:pPr marL="0" indent="0">
              <a:buNone/>
            </a:pPr>
            <a:endParaRPr lang="en-US" sz="2000" dirty="0"/>
          </a:p>
          <a:p>
            <a:pPr marL="0" indent="0">
              <a:buNone/>
            </a:pPr>
            <a:endParaRPr lang="en-US" sz="2000" dirty="0" smtClean="0"/>
          </a:p>
          <a:p>
            <a:pPr marL="0" indent="0">
              <a:buNone/>
            </a:pPr>
            <a:r>
              <a:rPr lang="en-US" sz="2000" dirty="0" smtClean="0"/>
              <a:t>subject to:</a:t>
            </a:r>
          </a:p>
          <a:p>
            <a:pPr marL="0" indent="0">
              <a:buNone/>
            </a:pPr>
            <a:endParaRPr lang="en-US" sz="2000" dirty="0"/>
          </a:p>
        </p:txBody>
      </p:sp>
      <p:sp>
        <p:nvSpPr>
          <p:cNvPr id="3" name="Text Placeholder 2"/>
          <p:cNvSpPr>
            <a:spLocks noGrp="1"/>
          </p:cNvSpPr>
          <p:nvPr>
            <p:ph type="body" idx="1"/>
          </p:nvPr>
        </p:nvSpPr>
        <p:spPr/>
        <p:txBody>
          <a:bodyPr/>
          <a:lstStyle/>
          <a:p>
            <a:r>
              <a:rPr lang="en-US" dirty="0" smtClean="0"/>
              <a:t>Neural Language Models</a:t>
            </a:r>
          </a:p>
          <a:p>
            <a:r>
              <a:rPr lang="en-US" dirty="0" smtClean="0"/>
              <a:t>(</a:t>
            </a:r>
            <a:r>
              <a:rPr lang="en-US" dirty="0" err="1" smtClean="0"/>
              <a:t>Bengio</a:t>
            </a:r>
            <a:r>
              <a:rPr lang="en-US" dirty="0" smtClean="0"/>
              <a:t> et al., 2003)</a:t>
            </a:r>
            <a:endParaRPr lang="en-US" dirty="0"/>
          </a:p>
        </p:txBody>
      </p:sp>
      <p:sp>
        <p:nvSpPr>
          <p:cNvPr id="4" name="Slide Number Placeholder 3"/>
          <p:cNvSpPr>
            <a:spLocks noGrp="1"/>
          </p:cNvSpPr>
          <p:nvPr>
            <p:ph type="sldNum" sz="quarter" idx="4"/>
          </p:nvPr>
        </p:nvSpPr>
        <p:spPr/>
        <p:txBody>
          <a:bodyPr/>
          <a:lstStyle/>
          <a:p>
            <a:fld id="{43F0430C-3290-2846-9C5E-237D45BC81A9}" type="slidenum">
              <a:rPr lang="de-DE" smtClean="0"/>
              <a:pPr/>
              <a:t>47</a:t>
            </a:fld>
            <a:endParaRPr lang="de-DE"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graphicFrame>
        <p:nvGraphicFramePr>
          <p:cNvPr id="7" name="Object 6"/>
          <p:cNvGraphicFramePr>
            <a:graphicFrameLocks noChangeAspect="1"/>
          </p:cNvGraphicFramePr>
          <p:nvPr>
            <p:extLst>
              <p:ext uri="{D42A27DB-BD31-4B8C-83A1-F6EECF244321}">
                <p14:modId xmlns:p14="http://schemas.microsoft.com/office/powerpoint/2010/main" val="568150043"/>
              </p:ext>
            </p:extLst>
          </p:nvPr>
        </p:nvGraphicFramePr>
        <p:xfrm>
          <a:off x="1949450" y="4133849"/>
          <a:ext cx="2725614" cy="436931"/>
        </p:xfrm>
        <a:graphic>
          <a:graphicData uri="http://schemas.openxmlformats.org/presentationml/2006/ole">
            <mc:AlternateContent xmlns:mc="http://schemas.openxmlformats.org/markup-compatibility/2006">
              <mc:Choice xmlns:v="urn:schemas-microsoft-com:vml" Requires="v">
                <p:oleObj spid="_x0000_s18482" name="Equation" r:id="rId3" imgW="1663700" imgH="266700" progId="Equation.3">
                  <p:embed/>
                </p:oleObj>
              </mc:Choice>
              <mc:Fallback>
                <p:oleObj name="Equation" r:id="rId3" imgW="1663700" imgH="266700" progId="Equation.3">
                  <p:embed/>
                  <p:pic>
                    <p:nvPicPr>
                      <p:cNvPr id="0" name=""/>
                      <p:cNvPicPr/>
                      <p:nvPr/>
                    </p:nvPicPr>
                    <p:blipFill>
                      <a:blip r:embed="rId4"/>
                      <a:stretch>
                        <a:fillRect/>
                      </a:stretch>
                    </p:blipFill>
                    <p:spPr>
                      <a:xfrm>
                        <a:off x="1949450" y="4133849"/>
                        <a:ext cx="2725614" cy="436931"/>
                      </a:xfrm>
                      <a:prstGeom prst="rect">
                        <a:avLst/>
                      </a:prstGeom>
                    </p:spPr>
                  </p:pic>
                </p:oleObj>
              </mc:Fallback>
            </mc:AlternateContent>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3046268078"/>
              </p:ext>
            </p:extLst>
          </p:nvPr>
        </p:nvGraphicFramePr>
        <p:xfrm>
          <a:off x="1949449" y="5130800"/>
          <a:ext cx="2725615" cy="571500"/>
        </p:xfrm>
        <a:graphic>
          <a:graphicData uri="http://schemas.openxmlformats.org/presentationml/2006/ole">
            <mc:AlternateContent xmlns:mc="http://schemas.openxmlformats.org/markup-compatibility/2006">
              <mc:Choice xmlns:v="urn:schemas-microsoft-com:vml" Requires="v">
                <p:oleObj spid="_x0000_s18483" name="Equation" r:id="rId5" imgW="1574800" imgH="330200" progId="Equation.3">
                  <p:embed/>
                </p:oleObj>
              </mc:Choice>
              <mc:Fallback>
                <p:oleObj name="Equation" r:id="rId5" imgW="1574800" imgH="330200" progId="Equation.3">
                  <p:embed/>
                  <p:pic>
                    <p:nvPicPr>
                      <p:cNvPr id="0" name=""/>
                      <p:cNvPicPr/>
                      <p:nvPr/>
                    </p:nvPicPr>
                    <p:blipFill>
                      <a:blip r:embed="rId6"/>
                      <a:stretch>
                        <a:fillRect/>
                      </a:stretch>
                    </p:blipFill>
                    <p:spPr>
                      <a:xfrm>
                        <a:off x="1949449" y="5130800"/>
                        <a:ext cx="2725615" cy="571500"/>
                      </a:xfrm>
                      <a:prstGeom prst="rect">
                        <a:avLst/>
                      </a:prstGeom>
                    </p:spPr>
                  </p:pic>
                </p:oleObj>
              </mc:Fallback>
            </mc:AlternateContent>
          </a:graphicData>
        </a:graphic>
      </p:graphicFrame>
    </p:spTree>
    <p:extLst>
      <p:ext uri="{BB962C8B-B14F-4D97-AF65-F5344CB8AC3E}">
        <p14:creationId xmlns:p14="http://schemas.microsoft.com/office/powerpoint/2010/main" val="592439110"/>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a:xfrm>
            <a:off x="241300" y="1625600"/>
            <a:ext cx="8648700" cy="4648200"/>
          </a:xfrm>
        </p:spPr>
        <p:txBody>
          <a:bodyPr/>
          <a:lstStyle/>
          <a:p>
            <a:pPr marL="0" indent="0">
              <a:buNone/>
            </a:pPr>
            <a:r>
              <a:rPr lang="en-US" sz="2000" dirty="0" smtClean="0"/>
              <a:t>Assume these pairs are similar:</a:t>
            </a:r>
          </a:p>
          <a:p>
            <a:r>
              <a:rPr lang="en-US" sz="2000" dirty="0" smtClean="0"/>
              <a:t>dog – cat</a:t>
            </a:r>
          </a:p>
          <a:p>
            <a:r>
              <a:rPr lang="en-US" sz="2000" dirty="0" smtClean="0"/>
              <a:t>the – a </a:t>
            </a:r>
          </a:p>
          <a:p>
            <a:r>
              <a:rPr lang="en-US" sz="2000" dirty="0" smtClean="0"/>
              <a:t>room – bedroom </a:t>
            </a:r>
          </a:p>
          <a:p>
            <a:r>
              <a:rPr lang="en-US" sz="2000" dirty="0" smtClean="0"/>
              <a:t>is – was</a:t>
            </a:r>
          </a:p>
          <a:p>
            <a:r>
              <a:rPr lang="en-US" sz="2000" dirty="0" smtClean="0"/>
              <a:t>running – walking   </a:t>
            </a:r>
          </a:p>
          <a:p>
            <a:pPr marL="0" indent="0">
              <a:buNone/>
            </a:pPr>
            <a:endParaRPr lang="en-US" sz="2000" dirty="0"/>
          </a:p>
          <a:p>
            <a:pPr marL="0" indent="0">
              <a:buNone/>
            </a:pPr>
            <a:r>
              <a:rPr lang="en-US" sz="2000" dirty="0" smtClean="0"/>
              <a:t>Then</a:t>
            </a:r>
            <a:r>
              <a:rPr lang="en-US" sz="2000" dirty="0"/>
              <a:t>,  “</a:t>
            </a:r>
            <a:r>
              <a:rPr lang="en-US" sz="2000" dirty="0">
                <a:latin typeface="Courier New"/>
                <a:cs typeface="Courier New"/>
              </a:rPr>
              <a:t>The cat is walking in the bedroom</a:t>
            </a:r>
            <a:r>
              <a:rPr lang="en-US" sz="2000" dirty="0"/>
              <a:t>” </a:t>
            </a:r>
            <a:r>
              <a:rPr lang="en-US" sz="2000" dirty="0" smtClean="0"/>
              <a:t>could transfer probability mass to:</a:t>
            </a:r>
          </a:p>
          <a:p>
            <a:r>
              <a:rPr lang="en-US" sz="2000" dirty="0">
                <a:latin typeface="Courier New"/>
                <a:cs typeface="Courier New"/>
              </a:rPr>
              <a:t>The cat is walking in the </a:t>
            </a:r>
            <a:r>
              <a:rPr lang="en-US" sz="2000" dirty="0" smtClean="0">
                <a:latin typeface="Courier New"/>
                <a:cs typeface="Courier New"/>
              </a:rPr>
              <a:t>bedroom</a:t>
            </a:r>
          </a:p>
          <a:p>
            <a:r>
              <a:rPr lang="en-US" sz="2000" dirty="0">
                <a:latin typeface="Courier New"/>
                <a:cs typeface="Courier New"/>
              </a:rPr>
              <a:t>A dog was running in a room</a:t>
            </a:r>
          </a:p>
          <a:p>
            <a:r>
              <a:rPr lang="en-US" sz="2000" dirty="0">
                <a:latin typeface="Courier New"/>
                <a:cs typeface="Courier New"/>
              </a:rPr>
              <a:t>The cat is running in a room</a:t>
            </a:r>
          </a:p>
          <a:p>
            <a:r>
              <a:rPr lang="en-US" sz="2000" dirty="0">
                <a:latin typeface="Courier New"/>
                <a:cs typeface="Courier New"/>
              </a:rPr>
              <a:t>A dog is walking in a bedroom </a:t>
            </a:r>
          </a:p>
          <a:p>
            <a:r>
              <a:rPr lang="en-US" sz="2000" dirty="0">
                <a:latin typeface="Courier New"/>
                <a:cs typeface="Courier New"/>
              </a:rPr>
              <a:t>The dog was walking in the room</a:t>
            </a:r>
          </a:p>
          <a:p>
            <a:r>
              <a:rPr lang="en-US" sz="2000" dirty="0"/>
              <a:t>.</a:t>
            </a:r>
            <a:r>
              <a:rPr lang="en-US" sz="2000" dirty="0" smtClean="0"/>
              <a:t>.. </a:t>
            </a:r>
            <a:endParaRPr lang="en-US" sz="2000" dirty="0"/>
          </a:p>
        </p:txBody>
      </p:sp>
      <p:sp>
        <p:nvSpPr>
          <p:cNvPr id="3" name="Text Placeholder 2"/>
          <p:cNvSpPr>
            <a:spLocks noGrp="1"/>
          </p:cNvSpPr>
          <p:nvPr>
            <p:ph type="body" idx="1"/>
          </p:nvPr>
        </p:nvSpPr>
        <p:spPr/>
        <p:txBody>
          <a:bodyPr/>
          <a:lstStyle/>
          <a:p>
            <a:r>
              <a:rPr lang="en-US" dirty="0" smtClean="0"/>
              <a:t>Intuition: </a:t>
            </a:r>
            <a:r>
              <a:rPr lang="en-US" dirty="0" err="1" smtClean="0"/>
              <a:t>USe</a:t>
            </a:r>
            <a:r>
              <a:rPr lang="en-US" dirty="0" smtClean="0"/>
              <a:t> Similarity between representations</a:t>
            </a:r>
            <a:endParaRPr lang="en-US" dirty="0"/>
          </a:p>
        </p:txBody>
      </p:sp>
      <p:sp>
        <p:nvSpPr>
          <p:cNvPr id="4" name="Slide Number Placeholder 3"/>
          <p:cNvSpPr>
            <a:spLocks noGrp="1"/>
          </p:cNvSpPr>
          <p:nvPr>
            <p:ph type="sldNum" sz="quarter" idx="4"/>
          </p:nvPr>
        </p:nvSpPr>
        <p:spPr/>
        <p:txBody>
          <a:bodyPr/>
          <a:lstStyle/>
          <a:p>
            <a:fld id="{43F0430C-3290-2846-9C5E-237D45BC81A9}" type="slidenum">
              <a:rPr lang="de-DE" smtClean="0"/>
              <a:pPr/>
              <a:t>48</a:t>
            </a:fld>
            <a:endParaRPr lang="de-DE"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139422514"/>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p:txBody>
          <a:bodyPr/>
          <a:lstStyle/>
          <a:p>
            <a:pPr marL="0" indent="0">
              <a:buNone/>
            </a:pPr>
            <a:r>
              <a:rPr lang="en-US" sz="1800" dirty="0" smtClean="0"/>
              <a:t>Function </a:t>
            </a:r>
          </a:p>
          <a:p>
            <a:pPr marL="0" indent="0">
              <a:buNone/>
            </a:pPr>
            <a:r>
              <a:rPr lang="en-US" sz="1800" dirty="0" smtClean="0"/>
              <a:t>is decomposed in two parts:</a:t>
            </a:r>
          </a:p>
          <a:p>
            <a:pPr marL="0" indent="0">
              <a:buNone/>
            </a:pPr>
            <a:endParaRPr lang="en-US" sz="1800" dirty="0"/>
          </a:p>
          <a:p>
            <a:pPr marL="457200" indent="-457200">
              <a:buFont typeface="+mj-lt"/>
              <a:buAutoNum type="arabicPeriod"/>
            </a:pPr>
            <a:r>
              <a:rPr lang="en-US" sz="1800" dirty="0" smtClean="0"/>
              <a:t>A </a:t>
            </a:r>
            <a:r>
              <a:rPr lang="en-US" sz="1800" dirty="0"/>
              <a:t>mapping </a:t>
            </a:r>
            <a:r>
              <a:rPr lang="en-US" sz="1800" i="1" dirty="0"/>
              <a:t>C</a:t>
            </a:r>
            <a:r>
              <a:rPr lang="en-US" sz="1800" dirty="0"/>
              <a:t> from any element </a:t>
            </a:r>
            <a:r>
              <a:rPr lang="en-US" sz="1800" i="1" dirty="0" err="1"/>
              <a:t>i</a:t>
            </a:r>
            <a:r>
              <a:rPr lang="en-US" sz="1800" dirty="0"/>
              <a:t> of </a:t>
            </a:r>
            <a:r>
              <a:rPr lang="en-US" sz="1800" i="1" dirty="0"/>
              <a:t>V</a:t>
            </a:r>
            <a:r>
              <a:rPr lang="en-US" sz="1800" dirty="0"/>
              <a:t> to a real vector </a:t>
            </a:r>
            <a:r>
              <a:rPr lang="en-US" sz="1800" i="1" dirty="0"/>
              <a:t>C(</a:t>
            </a:r>
            <a:r>
              <a:rPr lang="en-US" sz="1800" i="1" dirty="0" err="1"/>
              <a:t>i</a:t>
            </a:r>
            <a:r>
              <a:rPr lang="en-US" sz="1800" i="1" dirty="0"/>
              <a:t>) ∈ R</a:t>
            </a:r>
            <a:r>
              <a:rPr lang="en-US" sz="1800" i="1" baseline="30000" dirty="0"/>
              <a:t>m</a:t>
            </a:r>
            <a:r>
              <a:rPr lang="en-US" sz="1800" dirty="0"/>
              <a:t>. It represents the distributed feature vectors associated with each word in the vocabulary. In practice, </a:t>
            </a:r>
            <a:r>
              <a:rPr lang="en-US" sz="1800" i="1" dirty="0"/>
              <a:t>C</a:t>
            </a:r>
            <a:r>
              <a:rPr lang="en-US" sz="1800" dirty="0"/>
              <a:t> is represented by a </a:t>
            </a:r>
            <a:r>
              <a:rPr lang="en-US" sz="1800" i="1" dirty="0"/>
              <a:t>|</a:t>
            </a:r>
            <a:r>
              <a:rPr lang="en-US" sz="1800" i="1" dirty="0" smtClean="0"/>
              <a:t>V| × m </a:t>
            </a:r>
            <a:r>
              <a:rPr lang="en-US" sz="1800" dirty="0"/>
              <a:t>matrix of free </a:t>
            </a:r>
            <a:r>
              <a:rPr lang="en-US" sz="1800" dirty="0" smtClean="0"/>
              <a:t>parameters (dense vector embeddings).</a:t>
            </a:r>
            <a:endParaRPr lang="en-US" sz="1800" dirty="0"/>
          </a:p>
          <a:p>
            <a:pPr marL="457200" indent="-457200">
              <a:buFont typeface="+mj-lt"/>
              <a:buAutoNum type="arabicPeriod"/>
            </a:pPr>
            <a:r>
              <a:rPr lang="en-US" sz="1800" dirty="0" smtClean="0"/>
              <a:t>The </a:t>
            </a:r>
            <a:r>
              <a:rPr lang="en-US" sz="1800" dirty="0"/>
              <a:t>probability function over words, expressed with </a:t>
            </a:r>
            <a:r>
              <a:rPr lang="en-US" sz="1800" i="1" dirty="0"/>
              <a:t>C</a:t>
            </a:r>
            <a:r>
              <a:rPr lang="en-US" sz="1800" dirty="0"/>
              <a:t>: a function </a:t>
            </a:r>
            <a:r>
              <a:rPr lang="en-US" sz="1800" i="1" dirty="0"/>
              <a:t>g</a:t>
            </a:r>
            <a:r>
              <a:rPr lang="en-US" sz="1800" dirty="0"/>
              <a:t> maps an input sequence of feature vectors for words in context, </a:t>
            </a:r>
            <a:r>
              <a:rPr lang="en-US" sz="1800" i="1" dirty="0"/>
              <a:t>(C(w</a:t>
            </a:r>
            <a:r>
              <a:rPr lang="en-US" sz="1800" i="1" baseline="-25000" dirty="0"/>
              <a:t>t−n+1</a:t>
            </a:r>
            <a:r>
              <a:rPr lang="en-US" sz="1800" i="1" dirty="0"/>
              <a:t>),··· ,C(w</a:t>
            </a:r>
            <a:r>
              <a:rPr lang="en-US" sz="1800" i="1" baseline="-25000" dirty="0"/>
              <a:t>t−1</a:t>
            </a:r>
            <a:r>
              <a:rPr lang="en-US" sz="1800" i="1" dirty="0"/>
              <a:t>))</a:t>
            </a:r>
            <a:r>
              <a:rPr lang="en-US" sz="1800" dirty="0"/>
              <a:t>, to a conditional probability distribution over words in </a:t>
            </a:r>
            <a:r>
              <a:rPr lang="en-US" sz="1800" i="1" dirty="0"/>
              <a:t>V </a:t>
            </a:r>
            <a:r>
              <a:rPr lang="en-US" sz="1800" dirty="0"/>
              <a:t>for the next word </a:t>
            </a:r>
            <a:r>
              <a:rPr lang="en-US" sz="1800" i="1" dirty="0"/>
              <a:t>w</a:t>
            </a:r>
            <a:r>
              <a:rPr lang="en-US" sz="1800" i="1" baseline="-25000" dirty="0"/>
              <a:t>t</a:t>
            </a:r>
            <a:r>
              <a:rPr lang="en-US" sz="1800" dirty="0"/>
              <a:t>. The output of </a:t>
            </a:r>
            <a:r>
              <a:rPr lang="en-US" sz="1800" i="1" dirty="0"/>
              <a:t>g</a:t>
            </a:r>
            <a:r>
              <a:rPr lang="en-US" sz="1800" dirty="0"/>
              <a:t> is a vector whose </a:t>
            </a:r>
            <a:r>
              <a:rPr lang="en-US" sz="1800" i="1" dirty="0" err="1"/>
              <a:t>i</a:t>
            </a:r>
            <a:r>
              <a:rPr lang="en-US" sz="1800" dirty="0" err="1"/>
              <a:t>-th</a:t>
            </a:r>
            <a:r>
              <a:rPr lang="en-US" sz="1800" dirty="0"/>
              <a:t> element estimates the </a:t>
            </a:r>
            <a:r>
              <a:rPr lang="en-US" sz="1800" dirty="0" smtClean="0"/>
              <a:t>probability</a:t>
            </a:r>
            <a:endParaRPr lang="en-US" sz="1800" dirty="0"/>
          </a:p>
          <a:p>
            <a:pPr marL="0" indent="0">
              <a:buNone/>
            </a:pPr>
            <a:endParaRPr lang="en-US" sz="1800" dirty="0" smtClean="0"/>
          </a:p>
          <a:p>
            <a:pPr marL="0" indent="0">
              <a:buNone/>
            </a:pPr>
            <a:endParaRPr lang="en-US" sz="1800" dirty="0"/>
          </a:p>
        </p:txBody>
      </p:sp>
      <p:sp>
        <p:nvSpPr>
          <p:cNvPr id="3" name="Text Placeholder 2"/>
          <p:cNvSpPr>
            <a:spLocks noGrp="1"/>
          </p:cNvSpPr>
          <p:nvPr>
            <p:ph type="body" idx="1"/>
          </p:nvPr>
        </p:nvSpPr>
        <p:spPr/>
        <p:txBody>
          <a:bodyPr/>
          <a:lstStyle/>
          <a:p>
            <a:r>
              <a:rPr lang="en-US" dirty="0" smtClean="0"/>
              <a:t>Two Parts: Embedding and Prediction</a:t>
            </a:r>
            <a:endParaRPr lang="en-US" dirty="0"/>
          </a:p>
        </p:txBody>
      </p:sp>
      <p:sp>
        <p:nvSpPr>
          <p:cNvPr id="4" name="Slide Number Placeholder 3"/>
          <p:cNvSpPr>
            <a:spLocks noGrp="1"/>
          </p:cNvSpPr>
          <p:nvPr>
            <p:ph type="sldNum" sz="quarter" idx="4"/>
          </p:nvPr>
        </p:nvSpPr>
        <p:spPr/>
        <p:txBody>
          <a:bodyPr/>
          <a:lstStyle/>
          <a:p>
            <a:fld id="{43F0430C-3290-2846-9C5E-237D45BC81A9}" type="slidenum">
              <a:rPr lang="de-DE" smtClean="0"/>
              <a:pPr/>
              <a:t>49</a:t>
            </a:fld>
            <a:endParaRPr lang="de-DE" dirty="0"/>
          </a:p>
        </p:txBody>
      </p:sp>
      <p:graphicFrame>
        <p:nvGraphicFramePr>
          <p:cNvPr id="5" name="Object 4"/>
          <p:cNvGraphicFramePr>
            <a:graphicFrameLocks noChangeAspect="1"/>
          </p:cNvGraphicFramePr>
          <p:nvPr>
            <p:extLst>
              <p:ext uri="{D42A27DB-BD31-4B8C-83A1-F6EECF244321}">
                <p14:modId xmlns:p14="http://schemas.microsoft.com/office/powerpoint/2010/main" val="3489095149"/>
              </p:ext>
            </p:extLst>
          </p:nvPr>
        </p:nvGraphicFramePr>
        <p:xfrm>
          <a:off x="1530350" y="1612900"/>
          <a:ext cx="2444750" cy="391907"/>
        </p:xfrm>
        <a:graphic>
          <a:graphicData uri="http://schemas.openxmlformats.org/presentationml/2006/ole">
            <mc:AlternateContent xmlns:mc="http://schemas.openxmlformats.org/markup-compatibility/2006">
              <mc:Choice xmlns:v="urn:schemas-microsoft-com:vml" Requires="v">
                <p:oleObj spid="_x0000_s19523" name="Equation" r:id="rId3" imgW="1663700" imgH="266700" progId="Equation.3">
                  <p:embed/>
                </p:oleObj>
              </mc:Choice>
              <mc:Fallback>
                <p:oleObj name="Equation" r:id="rId3" imgW="1663700" imgH="266700" progId="Equation.3">
                  <p:embed/>
                  <p:pic>
                    <p:nvPicPr>
                      <p:cNvPr id="0" name=""/>
                      <p:cNvPicPr/>
                      <p:nvPr/>
                    </p:nvPicPr>
                    <p:blipFill>
                      <a:blip r:embed="rId4"/>
                      <a:stretch>
                        <a:fillRect/>
                      </a:stretch>
                    </p:blipFill>
                    <p:spPr>
                      <a:xfrm>
                        <a:off x="1530350" y="1612900"/>
                        <a:ext cx="2444750" cy="391907"/>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74159210"/>
              </p:ext>
            </p:extLst>
          </p:nvPr>
        </p:nvGraphicFramePr>
        <p:xfrm>
          <a:off x="3759200" y="4972050"/>
          <a:ext cx="1397000" cy="391160"/>
        </p:xfrm>
        <a:graphic>
          <a:graphicData uri="http://schemas.openxmlformats.org/presentationml/2006/ole">
            <mc:AlternateContent xmlns:mc="http://schemas.openxmlformats.org/markup-compatibility/2006">
              <mc:Choice xmlns:v="urn:schemas-microsoft-com:vml" Requires="v">
                <p:oleObj spid="_x0000_s19524" name="Equation" r:id="rId5" imgW="952500" imgH="266700" progId="Equation.3">
                  <p:embed/>
                </p:oleObj>
              </mc:Choice>
              <mc:Fallback>
                <p:oleObj name="Equation" r:id="rId5" imgW="952500" imgH="266700" progId="Equation.3">
                  <p:embed/>
                  <p:pic>
                    <p:nvPicPr>
                      <p:cNvPr id="0" name=""/>
                      <p:cNvPicPr/>
                      <p:nvPr/>
                    </p:nvPicPr>
                    <p:blipFill>
                      <a:blip r:embed="rId6"/>
                      <a:stretch>
                        <a:fillRect/>
                      </a:stretch>
                    </p:blipFill>
                    <p:spPr>
                      <a:xfrm>
                        <a:off x="3759200" y="4972050"/>
                        <a:ext cx="1397000" cy="39116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2066454789"/>
              </p:ext>
            </p:extLst>
          </p:nvPr>
        </p:nvGraphicFramePr>
        <p:xfrm>
          <a:off x="2515806" y="5579110"/>
          <a:ext cx="3884994" cy="402590"/>
        </p:xfrm>
        <a:graphic>
          <a:graphicData uri="http://schemas.openxmlformats.org/presentationml/2006/ole">
            <mc:AlternateContent xmlns:mc="http://schemas.openxmlformats.org/markup-compatibility/2006">
              <mc:Choice xmlns:v="urn:schemas-microsoft-com:vml" Requires="v">
                <p:oleObj spid="_x0000_s19525" name="Equation" r:id="rId7" imgW="2451100" imgH="254000" progId="Equation.3">
                  <p:embed/>
                </p:oleObj>
              </mc:Choice>
              <mc:Fallback>
                <p:oleObj name="Equation" r:id="rId7" imgW="2451100" imgH="254000" progId="Equation.3">
                  <p:embed/>
                  <p:pic>
                    <p:nvPicPr>
                      <p:cNvPr id="0" name=""/>
                      <p:cNvPicPr/>
                      <p:nvPr/>
                    </p:nvPicPr>
                    <p:blipFill>
                      <a:blip r:embed="rId8"/>
                      <a:stretch>
                        <a:fillRect/>
                      </a:stretch>
                    </p:blipFill>
                    <p:spPr>
                      <a:xfrm>
                        <a:off x="2515806" y="5579110"/>
                        <a:ext cx="3884994" cy="402590"/>
                      </a:xfrm>
                      <a:prstGeom prst="rect">
                        <a:avLst/>
                      </a:prstGeom>
                    </p:spPr>
                  </p:pic>
                </p:oleObj>
              </mc:Fallback>
            </mc:AlternateContent>
          </a:graphicData>
        </a:graphic>
      </p:graphicFrame>
    </p:spTree>
    <p:extLst>
      <p:ext uri="{BB962C8B-B14F-4D97-AF65-F5344CB8AC3E}">
        <p14:creationId xmlns:p14="http://schemas.microsoft.com/office/powerpoint/2010/main" val="348348144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8775" y="57150"/>
            <a:ext cx="6877050" cy="838200"/>
          </a:xfrm>
        </p:spPr>
        <p:txBody>
          <a:bodyPr/>
          <a:lstStyle/>
          <a:p>
            <a:pPr algn="l"/>
            <a:r>
              <a:rPr lang="en-US" dirty="0" smtClean="0"/>
              <a:t>Information Theory: Entropy</a:t>
            </a:r>
            <a:endParaRPr lang="en-US" dirty="0"/>
          </a:p>
        </p:txBody>
      </p:sp>
      <p:sp>
        <p:nvSpPr>
          <p:cNvPr id="4" name="Content Placeholder 3"/>
          <p:cNvSpPr>
            <a:spLocks noGrp="1"/>
          </p:cNvSpPr>
          <p:nvPr>
            <p:ph idx="1"/>
          </p:nvPr>
        </p:nvSpPr>
        <p:spPr/>
        <p:txBody>
          <a:bodyPr/>
          <a:lstStyle/>
          <a:p>
            <a:pPr marL="0" indent="0">
              <a:buNone/>
            </a:pPr>
            <a:r>
              <a:rPr lang="en-US" sz="2000" dirty="0" smtClean="0"/>
              <a:t>Let </a:t>
            </a:r>
            <a:r>
              <a:rPr lang="en-US" sz="2000" b="1" dirty="0" smtClean="0"/>
              <a:t>p(x) </a:t>
            </a:r>
            <a:r>
              <a:rPr lang="en-US" sz="2000" dirty="0" smtClean="0"/>
              <a:t>be the probability mass function of a random variable </a:t>
            </a:r>
            <a:r>
              <a:rPr lang="en-US" sz="2000" i="1" dirty="0" smtClean="0"/>
              <a:t>X</a:t>
            </a:r>
            <a:r>
              <a:rPr lang="en-US" sz="2000" dirty="0" smtClean="0"/>
              <a:t> over a discrete alphabet </a:t>
            </a:r>
            <a:r>
              <a:rPr lang="en-US" sz="2000" dirty="0" err="1" smtClean="0"/>
              <a:t>Σ</a:t>
            </a:r>
            <a:r>
              <a:rPr lang="en-US" sz="2000" dirty="0" smtClean="0"/>
              <a:t>:  </a:t>
            </a:r>
            <a:r>
              <a:rPr lang="en-US" sz="2000" i="1" dirty="0" smtClean="0"/>
              <a:t>p(x) = P(X=x)</a:t>
            </a:r>
            <a:r>
              <a:rPr lang="en-US" sz="2000" dirty="0" smtClean="0"/>
              <a:t> with </a:t>
            </a:r>
            <a:r>
              <a:rPr lang="en-US" sz="2000" i="1" dirty="0" smtClean="0"/>
              <a:t>x</a:t>
            </a:r>
            <a:r>
              <a:rPr lang="de-DE" sz="2000" i="1" dirty="0" smtClean="0">
                <a:sym typeface="Symbol"/>
              </a:rPr>
              <a:t></a:t>
            </a:r>
            <a:r>
              <a:rPr lang="en-US" sz="2000" i="1" dirty="0" err="1" smtClean="0"/>
              <a:t>Σ</a:t>
            </a:r>
            <a:r>
              <a:rPr lang="en-US" sz="2000" i="1" dirty="0" smtClean="0"/>
              <a:t>.</a:t>
            </a:r>
            <a:r>
              <a:rPr lang="en-US" sz="2000" dirty="0"/>
              <a:t/>
            </a:r>
            <a:br>
              <a:rPr lang="en-US" sz="2000" dirty="0"/>
            </a:br>
            <a:r>
              <a:rPr lang="en-US" sz="2000" dirty="0" smtClean="0"/>
              <a:t>Example: tossing two coins and counting the number of heads: </a:t>
            </a:r>
            <a:br>
              <a:rPr lang="en-US" sz="2000" dirty="0" smtClean="0"/>
            </a:br>
            <a:r>
              <a:rPr lang="en-US" sz="2000" dirty="0" smtClean="0"/>
              <a:t>Random variable Y: p(0)=0.25, p(1)=0.5, p(2)=0.25.</a:t>
            </a:r>
          </a:p>
          <a:p>
            <a:pPr marL="0" indent="0">
              <a:buNone/>
            </a:pPr>
            <a:endParaRPr lang="en-US" sz="2000" dirty="0"/>
          </a:p>
          <a:p>
            <a:pPr marL="0" indent="0">
              <a:buNone/>
            </a:pPr>
            <a:r>
              <a:rPr lang="en-US" sz="2000" dirty="0" smtClean="0"/>
              <a:t>The </a:t>
            </a:r>
            <a:r>
              <a:rPr lang="en-US" sz="2000" b="1" dirty="0" smtClean="0"/>
              <a:t>Entropy</a:t>
            </a:r>
            <a:r>
              <a:rPr lang="en-US" sz="2000" dirty="0" smtClean="0"/>
              <a:t> (or self-information) is the average uncertainty of a single random variable:</a:t>
            </a:r>
          </a:p>
          <a:p>
            <a:pPr marL="0" indent="0">
              <a:buNone/>
            </a:pPr>
            <a:endParaRPr lang="en-US" sz="2000" dirty="0"/>
          </a:p>
          <a:p>
            <a:pPr marL="0" indent="0">
              <a:buNone/>
            </a:pPr>
            <a:endParaRPr lang="en-US" sz="2000" dirty="0" smtClean="0"/>
          </a:p>
          <a:p>
            <a:pPr marL="0" indent="0">
              <a:buNone/>
            </a:pPr>
            <a:r>
              <a:rPr lang="en-US" sz="2000" dirty="0" smtClean="0"/>
              <a:t>Entropy measures the </a:t>
            </a:r>
            <a:r>
              <a:rPr lang="en-US" sz="2000" i="1" dirty="0" smtClean="0"/>
              <a:t>amount of information </a:t>
            </a:r>
            <a:r>
              <a:rPr lang="en-US" sz="2000" dirty="0" smtClean="0"/>
              <a:t>in a random variable, usually in number of bits </a:t>
            </a:r>
            <a:r>
              <a:rPr lang="en-US" sz="2000" i="1" dirty="0" smtClean="0"/>
              <a:t>necessary to encode it</a:t>
            </a:r>
            <a:r>
              <a:rPr lang="en-US" sz="2000" dirty="0" smtClean="0"/>
              <a:t>. This is the average message size in bits for transmission. For this reason, we use </a:t>
            </a:r>
            <a:r>
              <a:rPr lang="en-US" sz="2000" b="1" dirty="0" err="1" smtClean="0"/>
              <a:t>lg</a:t>
            </a:r>
            <a:r>
              <a:rPr lang="en-US" sz="2000" dirty="0" smtClean="0"/>
              <a:t>: logarithm of basis 2.</a:t>
            </a:r>
          </a:p>
          <a:p>
            <a:pPr marL="0" indent="0">
              <a:buNone/>
            </a:pPr>
            <a:endParaRPr lang="en-US" sz="2000" dirty="0"/>
          </a:p>
          <a:p>
            <a:pPr marL="0" indent="0">
              <a:buNone/>
            </a:pPr>
            <a:r>
              <a:rPr lang="en-US" sz="2000" dirty="0" smtClean="0"/>
              <a:t>In the example above:  H(Y)= - (0.25*-2)-(0.5*-1)-(0.25*-2)=1.5 bits</a:t>
            </a:r>
          </a:p>
        </p:txBody>
      </p:sp>
      <p:graphicFrame>
        <p:nvGraphicFramePr>
          <p:cNvPr id="5" name="Object 4"/>
          <p:cNvGraphicFramePr>
            <a:graphicFrameLocks noChangeAspect="1"/>
          </p:cNvGraphicFramePr>
          <p:nvPr>
            <p:extLst>
              <p:ext uri="{D42A27DB-BD31-4B8C-83A1-F6EECF244321}">
                <p14:modId xmlns:p14="http://schemas.microsoft.com/office/powerpoint/2010/main" val="922243270"/>
              </p:ext>
            </p:extLst>
          </p:nvPr>
        </p:nvGraphicFramePr>
        <p:xfrm>
          <a:off x="2590799" y="3886200"/>
          <a:ext cx="2795752" cy="609600"/>
        </p:xfrm>
        <a:graphic>
          <a:graphicData uri="http://schemas.openxmlformats.org/presentationml/2006/ole">
            <mc:AlternateContent xmlns:mc="http://schemas.openxmlformats.org/markup-compatibility/2006">
              <mc:Choice xmlns:v="urn:schemas-microsoft-com:vml" Requires="v">
                <p:oleObj spid="_x0000_s4143" name="Equation" r:id="rId3" imgW="1672920" imgH="356400" progId="Equation.3">
                  <p:embed/>
                </p:oleObj>
              </mc:Choice>
              <mc:Fallback>
                <p:oleObj name="Equation" r:id="rId3" imgW="1672920" imgH="35640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90799" y="3886200"/>
                        <a:ext cx="2795752" cy="609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7"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393916730"/>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a:xfrm>
            <a:off x="457200" y="5778818"/>
            <a:ext cx="8229600" cy="685800"/>
          </a:xfrm>
        </p:spPr>
        <p:txBody>
          <a:bodyPr/>
          <a:lstStyle/>
          <a:p>
            <a:pPr marL="0" indent="0">
              <a:buNone/>
            </a:pPr>
            <a:r>
              <a:rPr lang="en-US" sz="2000" i="1" dirty="0" smtClean="0"/>
              <a:t>C(</a:t>
            </a:r>
            <a:r>
              <a:rPr lang="en-US" sz="2000" i="1" dirty="0" err="1" smtClean="0"/>
              <a:t>i</a:t>
            </a:r>
            <a:r>
              <a:rPr lang="en-US" sz="2000" i="1" dirty="0" smtClean="0"/>
              <a:t>) </a:t>
            </a:r>
            <a:r>
              <a:rPr lang="en-US" sz="2000" dirty="0" smtClean="0"/>
              <a:t>is</a:t>
            </a:r>
            <a:r>
              <a:rPr lang="en-US" sz="2000" i="1" dirty="0" smtClean="0"/>
              <a:t> </a:t>
            </a:r>
            <a:r>
              <a:rPr lang="en-US" sz="2000" i="1" dirty="0" err="1" smtClean="0"/>
              <a:t>i</a:t>
            </a:r>
            <a:r>
              <a:rPr lang="en-US" sz="2000" dirty="0" err="1" smtClean="0"/>
              <a:t>-th</a:t>
            </a:r>
            <a:r>
              <a:rPr lang="en-US" sz="2000" dirty="0" smtClean="0"/>
              <a:t> word feature vector; </a:t>
            </a:r>
            <a:br>
              <a:rPr lang="en-US" sz="2000" dirty="0" smtClean="0"/>
            </a:br>
            <a:r>
              <a:rPr lang="en-US" sz="2000" dirty="0" smtClean="0"/>
              <a:t>“most computation here”: some neural network</a:t>
            </a:r>
            <a:endParaRPr lang="en-US" sz="2000" dirty="0"/>
          </a:p>
        </p:txBody>
      </p:sp>
      <p:sp>
        <p:nvSpPr>
          <p:cNvPr id="3" name="Text Placeholder 2"/>
          <p:cNvSpPr>
            <a:spLocks noGrp="1"/>
          </p:cNvSpPr>
          <p:nvPr>
            <p:ph type="body" idx="1"/>
          </p:nvPr>
        </p:nvSpPr>
        <p:spPr/>
        <p:txBody>
          <a:bodyPr/>
          <a:lstStyle/>
          <a:p>
            <a:r>
              <a:rPr lang="en-US" dirty="0" smtClean="0"/>
              <a:t>Neural Architecture: NN-LM</a:t>
            </a:r>
            <a:endParaRPr lang="en-US" dirty="0"/>
          </a:p>
        </p:txBody>
      </p:sp>
      <p:sp>
        <p:nvSpPr>
          <p:cNvPr id="4" name="Slide Number Placeholder 3"/>
          <p:cNvSpPr>
            <a:spLocks noGrp="1"/>
          </p:cNvSpPr>
          <p:nvPr>
            <p:ph type="sldNum" sz="quarter" idx="4"/>
          </p:nvPr>
        </p:nvSpPr>
        <p:spPr/>
        <p:txBody>
          <a:bodyPr/>
          <a:lstStyle/>
          <a:p>
            <a:fld id="{43F0430C-3290-2846-9C5E-237D45BC81A9}" type="slidenum">
              <a:rPr lang="de-DE" smtClean="0"/>
              <a:pPr/>
              <a:t>50</a:t>
            </a:fld>
            <a:endParaRPr lang="de-DE"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pic>
        <p:nvPicPr>
          <p:cNvPr id="7" name="Picture 6"/>
          <p:cNvPicPr>
            <a:picLocks noChangeAspect="1"/>
          </p:cNvPicPr>
          <p:nvPr/>
        </p:nvPicPr>
        <p:blipFill>
          <a:blip r:embed="rId3"/>
          <a:stretch>
            <a:fillRect/>
          </a:stretch>
        </p:blipFill>
        <p:spPr>
          <a:xfrm>
            <a:off x="673100" y="1092597"/>
            <a:ext cx="5501409" cy="4729142"/>
          </a:xfrm>
          <a:prstGeom prst="rect">
            <a:avLst/>
          </a:prstGeom>
        </p:spPr>
      </p:pic>
      <p:graphicFrame>
        <p:nvGraphicFramePr>
          <p:cNvPr id="8" name="Object 7"/>
          <p:cNvGraphicFramePr>
            <a:graphicFrameLocks noChangeAspect="1"/>
          </p:cNvGraphicFramePr>
          <p:nvPr>
            <p:extLst>
              <p:ext uri="{D42A27DB-BD31-4B8C-83A1-F6EECF244321}">
                <p14:modId xmlns:p14="http://schemas.microsoft.com/office/powerpoint/2010/main" val="2820199699"/>
              </p:ext>
            </p:extLst>
          </p:nvPr>
        </p:nvGraphicFramePr>
        <p:xfrm>
          <a:off x="6303963" y="1384300"/>
          <a:ext cx="2566987" cy="812800"/>
        </p:xfrm>
        <a:graphic>
          <a:graphicData uri="http://schemas.openxmlformats.org/presentationml/2006/ole">
            <mc:AlternateContent xmlns:mc="http://schemas.openxmlformats.org/markup-compatibility/2006">
              <mc:Choice xmlns:v="urn:schemas-microsoft-com:vml" Requires="v">
                <p:oleObj spid="_x0000_s20505" name="Equation" r:id="rId4" imgW="1765300" imgH="558800" progId="Equation.3">
                  <p:embed/>
                </p:oleObj>
              </mc:Choice>
              <mc:Fallback>
                <p:oleObj name="Equation" r:id="rId4" imgW="1765300" imgH="558800" progId="Equation.3">
                  <p:embed/>
                  <p:pic>
                    <p:nvPicPr>
                      <p:cNvPr id="0" name=""/>
                      <p:cNvPicPr/>
                      <p:nvPr/>
                    </p:nvPicPr>
                    <p:blipFill>
                      <a:blip r:embed="rId5"/>
                      <a:stretch>
                        <a:fillRect/>
                      </a:stretch>
                    </p:blipFill>
                    <p:spPr>
                      <a:xfrm>
                        <a:off x="6303963" y="1384300"/>
                        <a:ext cx="2566987" cy="812800"/>
                      </a:xfrm>
                      <a:prstGeom prst="rect">
                        <a:avLst/>
                      </a:prstGeom>
                    </p:spPr>
                  </p:pic>
                </p:oleObj>
              </mc:Fallback>
            </mc:AlternateContent>
          </a:graphicData>
        </a:graphic>
      </p:graphicFrame>
      <p:sp>
        <p:nvSpPr>
          <p:cNvPr id="9" name="Rectangle 8"/>
          <p:cNvSpPr/>
          <p:nvPr/>
        </p:nvSpPr>
        <p:spPr>
          <a:xfrm>
            <a:off x="6197600" y="1161534"/>
            <a:ext cx="2255621" cy="369332"/>
          </a:xfrm>
          <a:prstGeom prst="rect">
            <a:avLst/>
          </a:prstGeom>
          <a:solidFill>
            <a:schemeClr val="bg1"/>
          </a:solidFill>
        </p:spPr>
        <p:txBody>
          <a:bodyPr wrap="none">
            <a:spAutoFit/>
          </a:bodyPr>
          <a:lstStyle/>
          <a:p>
            <a:r>
              <a:rPr lang="en-US" dirty="0" err="1" smtClean="0"/>
              <a:t>Softmax</a:t>
            </a:r>
            <a:r>
              <a:rPr lang="en-US" dirty="0" smtClean="0"/>
              <a:t> normalizes </a:t>
            </a:r>
            <a:r>
              <a:rPr lang="en-US" i="1" dirty="0" smtClean="0"/>
              <a:t>P</a:t>
            </a:r>
            <a:r>
              <a:rPr lang="en-US" dirty="0" smtClean="0"/>
              <a:t>:</a:t>
            </a:r>
            <a:endParaRPr lang="en-US" dirty="0"/>
          </a:p>
        </p:txBody>
      </p:sp>
      <p:pic>
        <p:nvPicPr>
          <p:cNvPr id="10" name="Picture 9"/>
          <p:cNvPicPr>
            <a:picLocks noChangeAspect="1"/>
          </p:cNvPicPr>
          <p:nvPr/>
        </p:nvPicPr>
        <p:blipFill>
          <a:blip r:embed="rId6"/>
          <a:stretch>
            <a:fillRect/>
          </a:stretch>
        </p:blipFill>
        <p:spPr>
          <a:xfrm>
            <a:off x="6174509" y="2802290"/>
            <a:ext cx="2921000" cy="385410"/>
          </a:xfrm>
          <a:prstGeom prst="rect">
            <a:avLst/>
          </a:prstGeom>
        </p:spPr>
      </p:pic>
      <p:sp>
        <p:nvSpPr>
          <p:cNvPr id="11" name="Rectangle 10"/>
          <p:cNvSpPr/>
          <p:nvPr/>
        </p:nvSpPr>
        <p:spPr>
          <a:xfrm>
            <a:off x="6197600" y="2432958"/>
            <a:ext cx="2710999" cy="369332"/>
          </a:xfrm>
          <a:prstGeom prst="rect">
            <a:avLst/>
          </a:prstGeom>
        </p:spPr>
        <p:txBody>
          <a:bodyPr wrap="none">
            <a:spAutoFit/>
          </a:bodyPr>
          <a:lstStyle/>
          <a:p>
            <a:r>
              <a:rPr lang="en-US" i="1" dirty="0" smtClean="0"/>
              <a:t>y</a:t>
            </a:r>
            <a:r>
              <a:rPr lang="en-US" dirty="0" smtClean="0"/>
              <a:t>: un-normalized log-</a:t>
            </a:r>
            <a:r>
              <a:rPr lang="en-US" dirty="0" err="1" smtClean="0"/>
              <a:t>probs</a:t>
            </a:r>
            <a:r>
              <a:rPr lang="en-US" dirty="0" smtClean="0"/>
              <a:t> </a:t>
            </a:r>
            <a:endParaRPr lang="en-US" dirty="0"/>
          </a:p>
        </p:txBody>
      </p:sp>
      <p:sp>
        <p:nvSpPr>
          <p:cNvPr id="12" name="Rectangle 11"/>
          <p:cNvSpPr/>
          <p:nvPr/>
        </p:nvSpPr>
        <p:spPr>
          <a:xfrm>
            <a:off x="6248400" y="3309258"/>
            <a:ext cx="2864887" cy="1754327"/>
          </a:xfrm>
          <a:prstGeom prst="rect">
            <a:avLst/>
          </a:prstGeom>
        </p:spPr>
        <p:txBody>
          <a:bodyPr wrap="none">
            <a:spAutoFit/>
          </a:bodyPr>
          <a:lstStyle/>
          <a:p>
            <a:r>
              <a:rPr lang="en-US" i="1" dirty="0" err="1" smtClean="0"/>
              <a:t>b,d</a:t>
            </a:r>
            <a:r>
              <a:rPr lang="en-US" i="1" dirty="0" smtClean="0"/>
              <a:t> </a:t>
            </a:r>
            <a:r>
              <a:rPr lang="en-US" dirty="0" smtClean="0"/>
              <a:t>: biases</a:t>
            </a:r>
          </a:p>
          <a:p>
            <a:r>
              <a:rPr lang="en-US" i="1" dirty="0" smtClean="0"/>
              <a:t>W</a:t>
            </a:r>
            <a:r>
              <a:rPr lang="en-US" dirty="0" smtClean="0"/>
              <a:t>: words to output weights</a:t>
            </a:r>
            <a:br>
              <a:rPr lang="en-US" dirty="0" smtClean="0"/>
            </a:br>
            <a:r>
              <a:rPr lang="en-US" dirty="0" smtClean="0"/>
              <a:t>(direct connections)</a:t>
            </a:r>
          </a:p>
          <a:p>
            <a:r>
              <a:rPr lang="en-US" i="1" dirty="0" smtClean="0"/>
              <a:t>H</a:t>
            </a:r>
            <a:r>
              <a:rPr lang="en-US" dirty="0" smtClean="0"/>
              <a:t>: hidden layers weights</a:t>
            </a:r>
          </a:p>
          <a:p>
            <a:r>
              <a:rPr lang="en-US" i="1" dirty="0" smtClean="0"/>
              <a:t>U</a:t>
            </a:r>
            <a:r>
              <a:rPr lang="en-US" dirty="0" smtClean="0"/>
              <a:t>: hidden-to-output weights</a:t>
            </a:r>
          </a:p>
          <a:p>
            <a:r>
              <a:rPr lang="en-US" i="1" dirty="0"/>
              <a:t>x</a:t>
            </a:r>
            <a:r>
              <a:rPr lang="en-US" dirty="0"/>
              <a:t>: concatenation of </a:t>
            </a:r>
            <a:r>
              <a:rPr lang="en-US" i="1" dirty="0"/>
              <a:t>C(w)</a:t>
            </a:r>
            <a:r>
              <a:rPr lang="en-US" dirty="0"/>
              <a:t>’</a:t>
            </a:r>
            <a:r>
              <a:rPr lang="en-US" dirty="0" smtClean="0"/>
              <a:t>s</a:t>
            </a:r>
            <a:endParaRPr lang="en-US" dirty="0"/>
          </a:p>
        </p:txBody>
      </p:sp>
    </p:spTree>
    <p:extLst>
      <p:ext uri="{BB962C8B-B14F-4D97-AF65-F5344CB8AC3E}">
        <p14:creationId xmlns:p14="http://schemas.microsoft.com/office/powerpoint/2010/main" val="97633101"/>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p:txBody>
          <a:bodyPr/>
          <a:lstStyle/>
          <a:p>
            <a:r>
              <a:rPr lang="en-US" sz="2200" dirty="0" smtClean="0"/>
              <a:t>Overall parameter set: </a:t>
            </a:r>
            <a:r>
              <a:rPr lang="en-US" sz="2200" dirty="0" err="1" smtClean="0"/>
              <a:t>θ</a:t>
            </a:r>
            <a:r>
              <a:rPr lang="en-US" sz="2200" i="1" dirty="0" smtClean="0"/>
              <a:t>=(</a:t>
            </a:r>
            <a:r>
              <a:rPr lang="en-US" sz="2200" i="1" dirty="0" err="1" smtClean="0"/>
              <a:t>C,ω</a:t>
            </a:r>
            <a:r>
              <a:rPr lang="en-US" sz="2200" i="1" dirty="0" smtClean="0"/>
              <a:t>)</a:t>
            </a:r>
            <a:r>
              <a:rPr lang="en-US" sz="2200" dirty="0" smtClean="0"/>
              <a:t>, where </a:t>
            </a:r>
            <a:r>
              <a:rPr lang="en-US" sz="2200" i="1" dirty="0" err="1" smtClean="0"/>
              <a:t>ω</a:t>
            </a:r>
            <a:r>
              <a:rPr lang="en-US" sz="2200" dirty="0" smtClean="0"/>
              <a:t> are the network’s parameters and </a:t>
            </a:r>
            <a:r>
              <a:rPr lang="en-US" sz="2200" i="1" dirty="0" smtClean="0"/>
              <a:t>C</a:t>
            </a:r>
            <a:r>
              <a:rPr lang="en-US" sz="2200" dirty="0" smtClean="0"/>
              <a:t> is the embedding matrix</a:t>
            </a:r>
          </a:p>
          <a:p>
            <a:r>
              <a:rPr lang="en-US" sz="2200" dirty="0" smtClean="0"/>
              <a:t>Training: Maximize corpus likelihood </a:t>
            </a:r>
            <a:r>
              <a:rPr lang="en-US" sz="2200" i="1" dirty="0" smtClean="0"/>
              <a:t>L</a:t>
            </a:r>
            <a:r>
              <a:rPr lang="en-US" sz="2200" dirty="0" smtClean="0"/>
              <a:t>:</a:t>
            </a:r>
          </a:p>
          <a:p>
            <a:endParaRPr lang="en-US" sz="2200" dirty="0"/>
          </a:p>
          <a:p>
            <a:endParaRPr lang="en-US" sz="2200" dirty="0" smtClean="0"/>
          </a:p>
          <a:p>
            <a:r>
              <a:rPr lang="en-US" sz="2200" i="1" dirty="0" smtClean="0"/>
              <a:t>R(</a:t>
            </a:r>
            <a:r>
              <a:rPr lang="en-US" sz="2200" dirty="0" err="1" smtClean="0"/>
              <a:t>θ</a:t>
            </a:r>
            <a:r>
              <a:rPr lang="en-US" sz="2200" i="1" dirty="0" smtClean="0"/>
              <a:t>)</a:t>
            </a:r>
            <a:r>
              <a:rPr lang="en-US" sz="2200" dirty="0" smtClean="0"/>
              <a:t>: Regularization term (~smoothing): prevent </a:t>
            </a:r>
            <a:r>
              <a:rPr lang="en-US" sz="2200" dirty="0" err="1" smtClean="0"/>
              <a:t>overfitting</a:t>
            </a:r>
            <a:r>
              <a:rPr lang="en-US" sz="2200" dirty="0" smtClean="0"/>
              <a:t>, here by weight decay penalty</a:t>
            </a:r>
          </a:p>
          <a:p>
            <a:endParaRPr lang="en-US" sz="2200" dirty="0"/>
          </a:p>
          <a:p>
            <a:pPr marL="0" indent="0">
              <a:buNone/>
            </a:pPr>
            <a:r>
              <a:rPr lang="en-US" sz="2200" dirty="0" smtClean="0"/>
              <a:t>Stochastic gradient ascent: iterative update with learning rate </a:t>
            </a:r>
            <a:r>
              <a:rPr lang="en-US" sz="2200" dirty="0" err="1" smtClean="0"/>
              <a:t>ε</a:t>
            </a:r>
            <a:r>
              <a:rPr lang="en-US" sz="2200" dirty="0" smtClean="0"/>
              <a:t>:</a:t>
            </a:r>
            <a:endParaRPr lang="en-US" sz="2200" dirty="0"/>
          </a:p>
        </p:txBody>
      </p:sp>
      <p:sp>
        <p:nvSpPr>
          <p:cNvPr id="3" name="Text Placeholder 2"/>
          <p:cNvSpPr>
            <a:spLocks noGrp="1"/>
          </p:cNvSpPr>
          <p:nvPr>
            <p:ph type="body" idx="1"/>
          </p:nvPr>
        </p:nvSpPr>
        <p:spPr/>
        <p:txBody>
          <a:bodyPr/>
          <a:lstStyle/>
          <a:p>
            <a:r>
              <a:rPr lang="en-US" dirty="0" smtClean="0"/>
              <a:t>Training: Finding the right parameter set</a:t>
            </a:r>
            <a:endParaRPr lang="en-US" dirty="0"/>
          </a:p>
        </p:txBody>
      </p:sp>
      <p:sp>
        <p:nvSpPr>
          <p:cNvPr id="4" name="Slide Number Placeholder 3"/>
          <p:cNvSpPr>
            <a:spLocks noGrp="1"/>
          </p:cNvSpPr>
          <p:nvPr>
            <p:ph type="sldNum" sz="quarter" idx="4"/>
          </p:nvPr>
        </p:nvSpPr>
        <p:spPr/>
        <p:txBody>
          <a:bodyPr/>
          <a:lstStyle/>
          <a:p>
            <a:fld id="{43F0430C-3290-2846-9C5E-237D45BC81A9}" type="slidenum">
              <a:rPr lang="de-DE" smtClean="0"/>
              <a:pPr/>
              <a:t>51</a:t>
            </a:fld>
            <a:endParaRPr lang="de-DE"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graphicFrame>
        <p:nvGraphicFramePr>
          <p:cNvPr id="8" name="Object 7"/>
          <p:cNvGraphicFramePr>
            <a:graphicFrameLocks noChangeAspect="1"/>
          </p:cNvGraphicFramePr>
          <p:nvPr>
            <p:extLst>
              <p:ext uri="{D42A27DB-BD31-4B8C-83A1-F6EECF244321}">
                <p14:modId xmlns:p14="http://schemas.microsoft.com/office/powerpoint/2010/main" val="398234447"/>
              </p:ext>
            </p:extLst>
          </p:nvPr>
        </p:nvGraphicFramePr>
        <p:xfrm>
          <a:off x="2025650" y="2673350"/>
          <a:ext cx="3930826" cy="778184"/>
        </p:xfrm>
        <a:graphic>
          <a:graphicData uri="http://schemas.openxmlformats.org/presentationml/2006/ole">
            <mc:AlternateContent xmlns:mc="http://schemas.openxmlformats.org/markup-compatibility/2006">
              <mc:Choice xmlns:v="urn:schemas-microsoft-com:vml" Requires="v">
                <p:oleObj spid="_x0000_s21528" name="Equation" r:id="rId3" imgW="2501900" imgH="495300" progId="Equation.3">
                  <p:embed/>
                </p:oleObj>
              </mc:Choice>
              <mc:Fallback>
                <p:oleObj name="Equation" r:id="rId3" imgW="2501900" imgH="495300" progId="Equation.3">
                  <p:embed/>
                  <p:pic>
                    <p:nvPicPr>
                      <p:cNvPr id="0" name=""/>
                      <p:cNvPicPr/>
                      <p:nvPr/>
                    </p:nvPicPr>
                    <p:blipFill>
                      <a:blip r:embed="rId4"/>
                      <a:stretch>
                        <a:fillRect/>
                      </a:stretch>
                    </p:blipFill>
                    <p:spPr>
                      <a:xfrm>
                        <a:off x="2025650" y="2673350"/>
                        <a:ext cx="3930826" cy="778184"/>
                      </a:xfrm>
                      <a:prstGeom prst="rect">
                        <a:avLst/>
                      </a:prstGeom>
                    </p:spPr>
                  </p:pic>
                </p:oleObj>
              </mc:Fallback>
            </mc:AlternateContent>
          </a:graphicData>
        </a:graphic>
      </p:graphicFrame>
      <p:pic>
        <p:nvPicPr>
          <p:cNvPr id="9" name="Picture 8"/>
          <p:cNvPicPr>
            <a:picLocks noChangeAspect="1"/>
          </p:cNvPicPr>
          <p:nvPr/>
        </p:nvPicPr>
        <p:blipFill>
          <a:blip r:embed="rId5"/>
          <a:stretch>
            <a:fillRect/>
          </a:stretch>
        </p:blipFill>
        <p:spPr>
          <a:xfrm>
            <a:off x="1917700" y="4953000"/>
            <a:ext cx="4521200" cy="914400"/>
          </a:xfrm>
          <a:prstGeom prst="rect">
            <a:avLst/>
          </a:prstGeom>
        </p:spPr>
      </p:pic>
    </p:spTree>
    <p:extLst>
      <p:ext uri="{BB962C8B-B14F-4D97-AF65-F5344CB8AC3E}">
        <p14:creationId xmlns:p14="http://schemas.microsoft.com/office/powerpoint/2010/main" val="122736182"/>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a:xfrm>
            <a:off x="6083300" y="1739900"/>
            <a:ext cx="2603500" cy="4533900"/>
          </a:xfrm>
        </p:spPr>
        <p:txBody>
          <a:bodyPr/>
          <a:lstStyle/>
          <a:p>
            <a:r>
              <a:rPr lang="en-US" dirty="0" smtClean="0"/>
              <a:t>Best results for a mixture model: mixing NN-LM with  KN-trigram</a:t>
            </a:r>
          </a:p>
          <a:p>
            <a:r>
              <a:rPr lang="en-US" dirty="0" smtClean="0"/>
              <a:t>Hidden Layer helps</a:t>
            </a:r>
          </a:p>
          <a:p>
            <a:r>
              <a:rPr lang="en-US" dirty="0" smtClean="0"/>
              <a:t>Direct connections not needed</a:t>
            </a:r>
          </a:p>
          <a:p>
            <a:r>
              <a:rPr lang="en-US" dirty="0" smtClean="0"/>
              <a:t>Low number of dimensions (30) for embeddings</a:t>
            </a:r>
          </a:p>
          <a:p>
            <a:pPr marL="0" indent="0">
              <a:buNone/>
            </a:pPr>
            <a:endParaRPr lang="en-US" dirty="0" smtClean="0"/>
          </a:p>
          <a:p>
            <a:pPr marL="0" indent="0">
              <a:buNone/>
            </a:pPr>
            <a:endParaRPr lang="en-US" dirty="0"/>
          </a:p>
        </p:txBody>
      </p:sp>
      <p:sp>
        <p:nvSpPr>
          <p:cNvPr id="3" name="Text Placeholder 2"/>
          <p:cNvSpPr>
            <a:spLocks noGrp="1"/>
          </p:cNvSpPr>
          <p:nvPr>
            <p:ph type="body" idx="1"/>
          </p:nvPr>
        </p:nvSpPr>
        <p:spPr/>
        <p:txBody>
          <a:bodyPr/>
          <a:lstStyle/>
          <a:p>
            <a:r>
              <a:rPr lang="en-US" dirty="0" smtClean="0"/>
              <a:t>Results on the Brown Corpus</a:t>
            </a:r>
            <a:endParaRPr lang="en-US" dirty="0"/>
          </a:p>
        </p:txBody>
      </p:sp>
      <p:sp>
        <p:nvSpPr>
          <p:cNvPr id="4" name="Slide Number Placeholder 3"/>
          <p:cNvSpPr>
            <a:spLocks noGrp="1"/>
          </p:cNvSpPr>
          <p:nvPr>
            <p:ph type="sldNum" sz="quarter" idx="4"/>
          </p:nvPr>
        </p:nvSpPr>
        <p:spPr/>
        <p:txBody>
          <a:bodyPr/>
          <a:lstStyle/>
          <a:p>
            <a:fld id="{43F0430C-3290-2846-9C5E-237D45BC81A9}" type="slidenum">
              <a:rPr lang="de-DE" smtClean="0"/>
              <a:pPr/>
              <a:t>52</a:t>
            </a:fld>
            <a:endParaRPr lang="de-DE"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pic>
        <p:nvPicPr>
          <p:cNvPr id="7" name="Picture 6"/>
          <p:cNvPicPr>
            <a:picLocks noChangeAspect="1"/>
          </p:cNvPicPr>
          <p:nvPr/>
        </p:nvPicPr>
        <p:blipFill>
          <a:blip r:embed="rId2"/>
          <a:stretch>
            <a:fillRect/>
          </a:stretch>
        </p:blipFill>
        <p:spPr>
          <a:xfrm>
            <a:off x="-1" y="812800"/>
            <a:ext cx="5976947" cy="6045200"/>
          </a:xfrm>
          <a:prstGeom prst="rect">
            <a:avLst/>
          </a:prstGeom>
        </p:spPr>
      </p:pic>
    </p:spTree>
    <p:extLst>
      <p:ext uri="{BB962C8B-B14F-4D97-AF65-F5344CB8AC3E}">
        <p14:creationId xmlns:p14="http://schemas.microsoft.com/office/powerpoint/2010/main" val="2217817384"/>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p:txBody>
          <a:bodyPr/>
          <a:lstStyle/>
          <a:p>
            <a:pPr marL="0" indent="0">
              <a:buNone/>
            </a:pPr>
            <a:r>
              <a:rPr lang="en-US" sz="2000" dirty="0" smtClean="0"/>
              <a:t>Training time:</a:t>
            </a:r>
          </a:p>
          <a:p>
            <a:r>
              <a:rPr lang="en-US" sz="2000" dirty="0" smtClean="0"/>
              <a:t>traditional n-gram model</a:t>
            </a:r>
            <a:r>
              <a:rPr lang="en-US" sz="2000" dirty="0"/>
              <a:t>: just count, then smooth. </a:t>
            </a:r>
          </a:p>
          <a:p>
            <a:r>
              <a:rPr lang="en-US" sz="2000" dirty="0" smtClean="0"/>
              <a:t>NN-LM: amount </a:t>
            </a:r>
            <a:r>
              <a:rPr lang="en-US" sz="2000" dirty="0"/>
              <a:t>of computation </a:t>
            </a:r>
            <a:r>
              <a:rPr lang="en-US" sz="2000" dirty="0" smtClean="0"/>
              <a:t>for output probabilities is large: for </a:t>
            </a:r>
            <a:r>
              <a:rPr lang="en-US" sz="2000" dirty="0"/>
              <a:t>obtaining a particular </a:t>
            </a:r>
            <a:r>
              <a:rPr lang="en-US" sz="2000" i="1" dirty="0"/>
              <a:t>P(w</a:t>
            </a:r>
            <a:r>
              <a:rPr lang="en-US" sz="2000" i="1" baseline="-25000" dirty="0"/>
              <a:t>t</a:t>
            </a:r>
            <a:r>
              <a:rPr lang="en-US" sz="2000" i="1" dirty="0"/>
              <a:t>|w</a:t>
            </a:r>
            <a:r>
              <a:rPr lang="en-US" sz="2000" i="1" baseline="-25000" dirty="0"/>
              <a:t>t−1</a:t>
            </a:r>
            <a:r>
              <a:rPr lang="en-US" sz="2000" i="1" dirty="0"/>
              <a:t>,...,w</a:t>
            </a:r>
            <a:r>
              <a:rPr lang="en-US" sz="2000" i="1" baseline="-25000" dirty="0"/>
              <a:t>t−n+1</a:t>
            </a:r>
            <a:r>
              <a:rPr lang="en-US" sz="2000" i="1" dirty="0" smtClean="0"/>
              <a:t>)</a:t>
            </a:r>
            <a:r>
              <a:rPr lang="en-US" sz="2000" dirty="0" smtClean="0"/>
              <a:t>, need all probabilities </a:t>
            </a:r>
            <a:r>
              <a:rPr lang="en-US" sz="2000" dirty="0"/>
              <a:t>for all the words in the </a:t>
            </a:r>
            <a:r>
              <a:rPr lang="en-US" sz="2000" dirty="0" smtClean="0"/>
              <a:t>vocabulary</a:t>
            </a:r>
            <a:endParaRPr lang="en-US" sz="2000" dirty="0"/>
          </a:p>
          <a:p>
            <a:pPr marL="0" indent="0">
              <a:buNone/>
            </a:pPr>
            <a:r>
              <a:rPr lang="en-US" sz="2000" dirty="0"/>
              <a:t> </a:t>
            </a:r>
            <a:r>
              <a:rPr lang="en-US" sz="2000" dirty="0" smtClean="0">
                <a:latin typeface="Wingdings"/>
                <a:ea typeface="Wingdings"/>
                <a:cs typeface="Wingdings"/>
                <a:sym typeface="Wingdings"/>
              </a:rPr>
              <a:t> </a:t>
            </a:r>
            <a:r>
              <a:rPr lang="en-US" sz="2000" dirty="0" smtClean="0"/>
              <a:t>requires parallel </a:t>
            </a:r>
            <a:r>
              <a:rPr lang="en-US" sz="2000" dirty="0"/>
              <a:t>processing</a:t>
            </a:r>
            <a:endParaRPr lang="en-US" sz="2000" dirty="0" smtClean="0"/>
          </a:p>
          <a:p>
            <a:pPr marL="0" indent="0">
              <a:buNone/>
            </a:pPr>
            <a:endParaRPr lang="en-US" sz="2000" dirty="0"/>
          </a:p>
          <a:p>
            <a:pPr marL="0" indent="0">
              <a:buNone/>
            </a:pPr>
            <a:r>
              <a:rPr lang="en-US" sz="2000" dirty="0" err="1" smtClean="0"/>
              <a:t>Hyperparameters</a:t>
            </a:r>
            <a:r>
              <a:rPr lang="en-US" sz="2000" dirty="0" smtClean="0"/>
              <a:t>: the ‘art’ of optimization</a:t>
            </a:r>
          </a:p>
          <a:p>
            <a:r>
              <a:rPr lang="en-US" sz="2000" dirty="0" smtClean="0"/>
              <a:t>learning rate</a:t>
            </a:r>
          </a:p>
          <a:p>
            <a:r>
              <a:rPr lang="en-US" sz="2000" dirty="0" smtClean="0"/>
              <a:t>epochs</a:t>
            </a:r>
          </a:p>
          <a:p>
            <a:r>
              <a:rPr lang="en-US" sz="2000" dirty="0" smtClean="0"/>
              <a:t>regularization </a:t>
            </a:r>
          </a:p>
          <a:p>
            <a:r>
              <a:rPr lang="en-US" sz="2000" dirty="0" smtClean="0"/>
              <a:t># hidden units</a:t>
            </a:r>
          </a:p>
          <a:p>
            <a:r>
              <a:rPr lang="en-US" sz="2000" dirty="0" smtClean="0"/>
              <a:t>dimension</a:t>
            </a:r>
          </a:p>
          <a:p>
            <a:pPr marL="0" indent="0">
              <a:buNone/>
            </a:pPr>
            <a:r>
              <a:rPr lang="en-US" sz="2000" dirty="0"/>
              <a:t> </a:t>
            </a:r>
            <a:r>
              <a:rPr lang="en-US" sz="2000" dirty="0">
                <a:latin typeface="Wingdings"/>
                <a:ea typeface="Wingdings"/>
                <a:cs typeface="Wingdings"/>
                <a:sym typeface="Wingdings"/>
              </a:rPr>
              <a:t> </a:t>
            </a:r>
            <a:r>
              <a:rPr lang="en-US" sz="2000" dirty="0" smtClean="0"/>
              <a:t>optimizing requires both experience</a:t>
            </a:r>
            <a:r>
              <a:rPr lang="en-US" sz="2000" dirty="0"/>
              <a:t> </a:t>
            </a:r>
            <a:r>
              <a:rPr lang="en-US" sz="2000" dirty="0" smtClean="0"/>
              <a:t>and time</a:t>
            </a:r>
            <a:endParaRPr lang="en-US" sz="2000" dirty="0"/>
          </a:p>
          <a:p>
            <a:pPr marL="0" indent="0">
              <a:buNone/>
            </a:pPr>
            <a:endParaRPr lang="en-US" sz="2000" dirty="0"/>
          </a:p>
        </p:txBody>
      </p:sp>
      <p:sp>
        <p:nvSpPr>
          <p:cNvPr id="3" name="Text Placeholder 2"/>
          <p:cNvSpPr>
            <a:spLocks noGrp="1"/>
          </p:cNvSpPr>
          <p:nvPr>
            <p:ph type="body" idx="1"/>
          </p:nvPr>
        </p:nvSpPr>
        <p:spPr/>
        <p:txBody>
          <a:bodyPr/>
          <a:lstStyle/>
          <a:p>
            <a:r>
              <a:rPr lang="en-US" dirty="0" smtClean="0"/>
              <a:t>Note on Training Times and </a:t>
            </a:r>
            <a:r>
              <a:rPr lang="en-US" dirty="0" err="1" smtClean="0"/>
              <a:t>Hyperparameters</a:t>
            </a:r>
            <a:endParaRPr lang="en-US" dirty="0"/>
          </a:p>
        </p:txBody>
      </p:sp>
      <p:sp>
        <p:nvSpPr>
          <p:cNvPr id="4" name="Slide Number Placeholder 3"/>
          <p:cNvSpPr>
            <a:spLocks noGrp="1"/>
          </p:cNvSpPr>
          <p:nvPr>
            <p:ph type="sldNum" sz="quarter" idx="4"/>
          </p:nvPr>
        </p:nvSpPr>
        <p:spPr/>
        <p:txBody>
          <a:bodyPr/>
          <a:lstStyle/>
          <a:p>
            <a:fld id="{43F0430C-3290-2846-9C5E-237D45BC81A9}" type="slidenum">
              <a:rPr lang="de-DE" smtClean="0"/>
              <a:pPr/>
              <a:t>53</a:t>
            </a:fld>
            <a:endParaRPr lang="de-DE" dirty="0"/>
          </a:p>
        </p:txBody>
      </p:sp>
    </p:spTree>
    <p:extLst>
      <p:ext uri="{BB962C8B-B14F-4D97-AF65-F5344CB8AC3E}">
        <p14:creationId xmlns:p14="http://schemas.microsoft.com/office/powerpoint/2010/main" val="63744202"/>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a:xfrm>
            <a:off x="457200" y="4419600"/>
            <a:ext cx="8229600" cy="1854200"/>
          </a:xfrm>
        </p:spPr>
        <p:txBody>
          <a:bodyPr/>
          <a:lstStyle/>
          <a:p>
            <a:r>
              <a:rPr lang="en-US" dirty="0" smtClean="0"/>
              <a:t>Key idea: use a recurrent neural network</a:t>
            </a:r>
          </a:p>
          <a:p>
            <a:r>
              <a:rPr lang="en-US" dirty="0" smtClean="0"/>
              <a:t>A single ‘context’ vector (~300 dimensions) encodes ‘all the history’, computed from the previous context and the input</a:t>
            </a:r>
          </a:p>
          <a:p>
            <a:r>
              <a:rPr lang="en-US" dirty="0" smtClean="0"/>
              <a:t>input: again, word embedding</a:t>
            </a:r>
          </a:p>
          <a:p>
            <a:r>
              <a:rPr lang="en-US" dirty="0" smtClean="0"/>
              <a:t>output: again, </a:t>
            </a:r>
            <a:r>
              <a:rPr lang="en-US" dirty="0" err="1" smtClean="0"/>
              <a:t>softmax</a:t>
            </a:r>
            <a:r>
              <a:rPr lang="en-US" dirty="0" smtClean="0"/>
              <a:t> </a:t>
            </a:r>
          </a:p>
          <a:p>
            <a:endParaRPr lang="en-US" dirty="0"/>
          </a:p>
        </p:txBody>
      </p:sp>
      <p:sp>
        <p:nvSpPr>
          <p:cNvPr id="3" name="Text Placeholder 2"/>
          <p:cNvSpPr>
            <a:spLocks noGrp="1"/>
          </p:cNvSpPr>
          <p:nvPr>
            <p:ph type="body" idx="1"/>
          </p:nvPr>
        </p:nvSpPr>
        <p:spPr>
          <a:xfrm>
            <a:off x="457200" y="380900"/>
            <a:ext cx="6839704" cy="778297"/>
          </a:xfrm>
        </p:spPr>
        <p:txBody>
          <a:bodyPr/>
          <a:lstStyle/>
          <a:p>
            <a:r>
              <a:rPr lang="en-US" sz="2800" dirty="0" smtClean="0"/>
              <a:t>Recurrent NN-LM: </a:t>
            </a:r>
            <a:r>
              <a:rPr lang="en-US" sz="2800" dirty="0"/>
              <a:t> </a:t>
            </a:r>
            <a:r>
              <a:rPr lang="en-US" sz="2800" dirty="0" smtClean="0"/>
              <a:t>‘infinite’ History </a:t>
            </a:r>
            <a:br>
              <a:rPr lang="en-US" sz="2800" dirty="0" smtClean="0"/>
            </a:br>
            <a:r>
              <a:rPr lang="en-US" sz="2800" dirty="0" smtClean="0"/>
              <a:t>(</a:t>
            </a:r>
            <a:r>
              <a:rPr lang="en-US" sz="2800" dirty="0" err="1" smtClean="0"/>
              <a:t>Mikolov</a:t>
            </a:r>
            <a:r>
              <a:rPr lang="en-US" sz="2800" dirty="0" smtClean="0"/>
              <a:t> et al. 2010)</a:t>
            </a:r>
            <a:endParaRPr lang="en-US" sz="2800" dirty="0"/>
          </a:p>
        </p:txBody>
      </p:sp>
      <p:sp>
        <p:nvSpPr>
          <p:cNvPr id="4" name="Slide Number Placeholder 3"/>
          <p:cNvSpPr>
            <a:spLocks noGrp="1"/>
          </p:cNvSpPr>
          <p:nvPr>
            <p:ph type="sldNum" sz="quarter" idx="4"/>
          </p:nvPr>
        </p:nvSpPr>
        <p:spPr/>
        <p:txBody>
          <a:bodyPr/>
          <a:lstStyle/>
          <a:p>
            <a:fld id="{43F0430C-3290-2846-9C5E-237D45BC81A9}" type="slidenum">
              <a:rPr lang="de-DE" smtClean="0"/>
              <a:pPr/>
              <a:t>54</a:t>
            </a:fld>
            <a:endParaRPr lang="de-DE"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pic>
        <p:nvPicPr>
          <p:cNvPr id="7" name="Picture 6"/>
          <p:cNvPicPr>
            <a:picLocks noChangeAspect="1"/>
          </p:cNvPicPr>
          <p:nvPr/>
        </p:nvPicPr>
        <p:blipFill>
          <a:blip r:embed="rId2"/>
          <a:stretch>
            <a:fillRect/>
          </a:stretch>
        </p:blipFill>
        <p:spPr>
          <a:xfrm>
            <a:off x="457200" y="1562100"/>
            <a:ext cx="2895600" cy="2888450"/>
          </a:xfrm>
          <a:prstGeom prst="rect">
            <a:avLst/>
          </a:prstGeom>
        </p:spPr>
      </p:pic>
      <p:pic>
        <p:nvPicPr>
          <p:cNvPr id="8" name="Picture 7"/>
          <p:cNvPicPr>
            <a:picLocks noChangeAspect="1"/>
          </p:cNvPicPr>
          <p:nvPr/>
        </p:nvPicPr>
        <p:blipFill>
          <a:blip r:embed="rId3"/>
          <a:stretch>
            <a:fillRect/>
          </a:stretch>
        </p:blipFill>
        <p:spPr>
          <a:xfrm>
            <a:off x="4279681" y="1841500"/>
            <a:ext cx="4317891" cy="2057400"/>
          </a:xfrm>
          <a:prstGeom prst="rect">
            <a:avLst/>
          </a:prstGeom>
        </p:spPr>
      </p:pic>
    </p:spTree>
    <p:extLst>
      <p:ext uri="{BB962C8B-B14F-4D97-AF65-F5344CB8AC3E}">
        <p14:creationId xmlns:p14="http://schemas.microsoft.com/office/powerpoint/2010/main" val="3871210914"/>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half" idx="2"/>
          </p:nvPr>
        </p:nvSpPr>
        <p:spPr/>
        <p:txBody>
          <a:bodyPr/>
          <a:lstStyle/>
          <a:p>
            <a:r>
              <a:rPr lang="en-US" dirty="0" smtClean="0"/>
              <a:t>Symbolic units (words) are transformed into continuous representations: dense vector embeddings </a:t>
            </a:r>
          </a:p>
          <a:p>
            <a:r>
              <a:rPr lang="en-US" dirty="0" smtClean="0"/>
              <a:t>good representations: similar words have similar vectors, allowing generalization and smoothing</a:t>
            </a:r>
          </a:p>
          <a:p>
            <a:r>
              <a:rPr lang="en-US" dirty="0" smtClean="0"/>
              <a:t>better performance than sparse n-gram models</a:t>
            </a:r>
          </a:p>
          <a:p>
            <a:r>
              <a:rPr lang="en-US" dirty="0" smtClean="0"/>
              <a:t>more compact representation in model application</a:t>
            </a:r>
          </a:p>
          <a:p>
            <a:r>
              <a:rPr lang="en-US" dirty="0" smtClean="0"/>
              <a:t>much more expensive training</a:t>
            </a:r>
          </a:p>
          <a:p>
            <a:r>
              <a:rPr lang="en-US" dirty="0" smtClean="0"/>
              <a:t>many more hyper-parameters</a:t>
            </a:r>
          </a:p>
          <a:p>
            <a:endParaRPr lang="en-US" dirty="0"/>
          </a:p>
          <a:p>
            <a:pPr marL="0" indent="0">
              <a:buNone/>
            </a:pPr>
            <a:r>
              <a:rPr lang="en-US" dirty="0" smtClean="0"/>
              <a:t>Neural Language models are becoming the standard in NLP; dense vector embeddings are also beneficial for word similarity tasks (stay tuned).  </a:t>
            </a:r>
            <a:endParaRPr lang="en-US" dirty="0" smtClean="0"/>
          </a:p>
          <a:p>
            <a:pPr marL="0" indent="0">
              <a:buNone/>
            </a:pPr>
            <a:r>
              <a:rPr lang="en-US" dirty="0" smtClean="0"/>
              <a:t>Current direction: contextualized embeddings.</a:t>
            </a:r>
            <a:endParaRPr lang="en-US" dirty="0"/>
          </a:p>
        </p:txBody>
      </p:sp>
      <p:sp>
        <p:nvSpPr>
          <p:cNvPr id="3" name="Text Placeholder 2"/>
          <p:cNvSpPr>
            <a:spLocks noGrp="1"/>
          </p:cNvSpPr>
          <p:nvPr>
            <p:ph type="body" idx="1"/>
          </p:nvPr>
        </p:nvSpPr>
        <p:spPr/>
        <p:txBody>
          <a:bodyPr/>
          <a:lstStyle/>
          <a:p>
            <a:r>
              <a:rPr lang="en-US" dirty="0" smtClean="0"/>
              <a:t>Conclusions on Neural Language Models</a:t>
            </a:r>
            <a:endParaRPr lang="en-US" dirty="0"/>
          </a:p>
        </p:txBody>
      </p:sp>
      <p:sp>
        <p:nvSpPr>
          <p:cNvPr id="4" name="Slide Number Placeholder 3"/>
          <p:cNvSpPr>
            <a:spLocks noGrp="1"/>
          </p:cNvSpPr>
          <p:nvPr>
            <p:ph type="sldNum" sz="quarter" idx="4"/>
          </p:nvPr>
        </p:nvSpPr>
        <p:spPr/>
        <p:txBody>
          <a:bodyPr/>
          <a:lstStyle/>
          <a:p>
            <a:fld id="{43F0430C-3290-2846-9C5E-237D45BC81A9}" type="slidenum">
              <a:rPr lang="de-DE" smtClean="0"/>
              <a:pPr/>
              <a:t>55</a:t>
            </a:fld>
            <a:endParaRPr lang="de-DE" dirty="0"/>
          </a:p>
        </p:txBody>
      </p:sp>
      <p:sp>
        <p:nvSpPr>
          <p:cNvPr id="5"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6"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2727679278"/>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Hidden Markov Models</a:t>
            </a:r>
            <a:endParaRPr lang="en-US" dirty="0"/>
          </a:p>
        </p:txBody>
      </p:sp>
      <p:sp>
        <p:nvSpPr>
          <p:cNvPr id="3" name="Text Placeholder 2"/>
          <p:cNvSpPr>
            <a:spLocks noGrp="1"/>
          </p:cNvSpPr>
          <p:nvPr>
            <p:ph type="body" idx="1"/>
          </p:nvPr>
        </p:nvSpPr>
        <p:spPr/>
        <p:txBody>
          <a:bodyPr/>
          <a:lstStyle/>
          <a:p>
            <a:r>
              <a:rPr lang="en-US" dirty="0" smtClean="0"/>
              <a:t>From Markov Chains to HMM</a:t>
            </a:r>
            <a:r>
              <a:rPr lang="en-US" dirty="0"/>
              <a:t>s</a:t>
            </a:r>
          </a:p>
        </p:txBody>
      </p:sp>
      <p:sp>
        <p:nvSpPr>
          <p:cNvPr id="5" name="Rectangle 4"/>
          <p:cNvSpPr/>
          <p:nvPr/>
        </p:nvSpPr>
        <p:spPr>
          <a:xfrm>
            <a:off x="457200" y="1752600"/>
            <a:ext cx="8077200" cy="584776"/>
          </a:xfrm>
          <a:prstGeom prst="rect">
            <a:avLst/>
          </a:prstGeom>
        </p:spPr>
        <p:txBody>
          <a:bodyPr wrap="square">
            <a:spAutoFit/>
          </a:bodyPr>
          <a:lstStyle/>
          <a:p>
            <a:pPr marL="285750" indent="-285750">
              <a:buFont typeface="Arial"/>
              <a:buChar char="•"/>
            </a:pPr>
            <a:r>
              <a:rPr lang="en-US" sz="1600" dirty="0"/>
              <a:t>Manning, C. D. and </a:t>
            </a:r>
            <a:r>
              <a:rPr lang="en-US" sz="1600" dirty="0" err="1"/>
              <a:t>Schütze</a:t>
            </a:r>
            <a:r>
              <a:rPr lang="en-US" sz="1600" dirty="0"/>
              <a:t>, H. (1999): Foundations of Statistical Natural Language Processing. MIT Press: Cambridge, Massachusetts. </a:t>
            </a:r>
            <a:r>
              <a:rPr lang="en-US" sz="1600" dirty="0" smtClean="0"/>
              <a:t>Chapter 9.</a:t>
            </a:r>
            <a:endParaRPr lang="en-US" sz="1600" dirty="0"/>
          </a:p>
        </p:txBody>
      </p:sp>
      <p:sp>
        <p:nvSpPr>
          <p:cNvPr id="6" name="Explosion 1 5"/>
          <p:cNvSpPr/>
          <p:nvPr/>
        </p:nvSpPr>
        <p:spPr>
          <a:xfrm>
            <a:off x="3429000" y="2209800"/>
            <a:ext cx="4724400" cy="2590800"/>
          </a:xfrm>
          <a:prstGeom prst="irregularSeal1">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smtClean="0"/>
              <a:t>coming up next </a:t>
            </a:r>
            <a:endParaRPr lang="en-US" sz="2800" dirty="0"/>
          </a:p>
        </p:txBody>
      </p:sp>
      <p:sp>
        <p:nvSpPr>
          <p:cNvPr id="7"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8"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686531050"/>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8775" y="69850"/>
            <a:ext cx="6877050" cy="838200"/>
          </a:xfrm>
        </p:spPr>
        <p:txBody>
          <a:bodyPr/>
          <a:lstStyle/>
          <a:p>
            <a:pPr algn="l"/>
            <a:r>
              <a:rPr lang="en-US" dirty="0" smtClean="0"/>
              <a:t>The entropy of </a:t>
            </a:r>
            <a:br>
              <a:rPr lang="en-US" dirty="0" smtClean="0"/>
            </a:br>
            <a:r>
              <a:rPr lang="en-US" dirty="0" smtClean="0"/>
              <a:t>weighted coins</a:t>
            </a:r>
            <a:endParaRPr lang="en-US" dirty="0"/>
          </a:p>
        </p:txBody>
      </p:sp>
      <p:sp>
        <p:nvSpPr>
          <p:cNvPr id="4" name="Content Placeholder 3"/>
          <p:cNvSpPr>
            <a:spLocks noGrp="1"/>
          </p:cNvSpPr>
          <p:nvPr>
            <p:ph idx="1"/>
          </p:nvPr>
        </p:nvSpPr>
        <p:spPr>
          <a:xfrm>
            <a:off x="304800" y="4819650"/>
            <a:ext cx="8640763" cy="819150"/>
          </a:xfrm>
        </p:spPr>
        <p:txBody>
          <a:bodyPr/>
          <a:lstStyle/>
          <a:p>
            <a:pPr marL="0" indent="0">
              <a:buNone/>
            </a:pPr>
            <a:r>
              <a:rPr lang="en-US" sz="1800" dirty="0" smtClean="0"/>
              <a:t>x-axis: probability of “head”; y-axis: entropy of tossing the coin once</a:t>
            </a:r>
          </a:p>
          <a:p>
            <a:pPr marL="0" indent="0">
              <a:buNone/>
            </a:pPr>
            <a:r>
              <a:rPr lang="en-US" sz="2000" dirty="0"/>
              <a:t>It </a:t>
            </a:r>
            <a:r>
              <a:rPr lang="en-US" sz="2000" u="sng" dirty="0"/>
              <a:t>is</a:t>
            </a:r>
            <a:r>
              <a:rPr lang="en-US" sz="2000" i="1" dirty="0"/>
              <a:t> </a:t>
            </a:r>
            <a:r>
              <a:rPr lang="en-US" sz="2000" u="sng" dirty="0"/>
              <a:t>not</a:t>
            </a:r>
            <a:r>
              <a:rPr lang="en-US" sz="2000" i="1" dirty="0"/>
              <a:t> </a:t>
            </a:r>
            <a:r>
              <a:rPr lang="en-US" sz="2000" dirty="0"/>
              <a:t>the case that we can use less than 1 bit to transmit a single message.</a:t>
            </a:r>
            <a:endParaRPr lang="en-US" sz="2000" dirty="0">
              <a:sym typeface="Wingdings"/>
            </a:endParaRPr>
          </a:p>
          <a:p>
            <a:pPr marL="0" indent="0">
              <a:buNone/>
            </a:pPr>
            <a:endParaRPr lang="en-US" dirty="0" smtClean="0">
              <a:sym typeface="Wingdings"/>
            </a:endParaRPr>
          </a:p>
        </p:txBody>
      </p:sp>
      <p:pic>
        <p:nvPicPr>
          <p:cNvPr id="5" name="Picture 4"/>
          <p:cNvPicPr>
            <a:picLocks noChangeAspect="1"/>
          </p:cNvPicPr>
          <p:nvPr/>
        </p:nvPicPr>
        <p:blipFill>
          <a:blip r:embed="rId2" cstate="print"/>
          <a:stretch>
            <a:fillRect/>
          </a:stretch>
        </p:blipFill>
        <p:spPr>
          <a:xfrm>
            <a:off x="1447800" y="1460500"/>
            <a:ext cx="5181600" cy="3388767"/>
          </a:xfrm>
          <a:prstGeom prst="rect">
            <a:avLst/>
          </a:prstGeom>
        </p:spPr>
      </p:pic>
      <p:sp>
        <p:nvSpPr>
          <p:cNvPr id="6"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7"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92706395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304800" y="4819650"/>
            <a:ext cx="8640763" cy="819150"/>
          </a:xfrm>
        </p:spPr>
        <p:txBody>
          <a:bodyPr/>
          <a:lstStyle/>
          <a:p>
            <a:pPr marL="0" indent="0">
              <a:buNone/>
            </a:pPr>
            <a:r>
              <a:rPr lang="en-US" sz="1800" dirty="0" smtClean="0"/>
              <a:t>x-axis: probability of “head”; y-axis: entropy of tossing the coin once</a:t>
            </a:r>
          </a:p>
          <a:p>
            <a:pPr marL="0" indent="0">
              <a:buNone/>
            </a:pPr>
            <a:r>
              <a:rPr lang="en-US" sz="2000" dirty="0" smtClean="0"/>
              <a:t>It </a:t>
            </a:r>
            <a:r>
              <a:rPr lang="en-US" sz="2000" u="sng" dirty="0" smtClean="0"/>
              <a:t>is</a:t>
            </a:r>
            <a:r>
              <a:rPr lang="en-US" sz="2000" i="1" dirty="0" smtClean="0"/>
              <a:t> </a:t>
            </a:r>
            <a:r>
              <a:rPr lang="en-US" sz="2000" u="sng" dirty="0" smtClean="0"/>
              <a:t>not</a:t>
            </a:r>
            <a:r>
              <a:rPr lang="en-US" sz="2000" i="1" dirty="0" smtClean="0"/>
              <a:t> </a:t>
            </a:r>
            <a:r>
              <a:rPr lang="en-US" sz="2000" dirty="0" smtClean="0"/>
              <a:t>the case that we can use less than 1 bit to transmit a single message.</a:t>
            </a:r>
            <a:endParaRPr lang="en-US" sz="2000" dirty="0" smtClean="0">
              <a:sym typeface="Wingdings"/>
            </a:endParaRPr>
          </a:p>
          <a:p>
            <a:pPr marL="0" indent="0">
              <a:buNone/>
            </a:pPr>
            <a:r>
              <a:rPr lang="en-US" sz="2000" dirty="0" smtClean="0">
                <a:sym typeface="Wingdings"/>
              </a:rPr>
              <a:t>It </a:t>
            </a:r>
            <a:r>
              <a:rPr lang="en-US" sz="2000" u="sng" dirty="0" smtClean="0">
                <a:sym typeface="Wingdings"/>
              </a:rPr>
              <a:t>is</a:t>
            </a:r>
            <a:r>
              <a:rPr lang="en-US" sz="2000" i="1" dirty="0" smtClean="0">
                <a:sym typeface="Wingdings"/>
              </a:rPr>
              <a:t> </a:t>
            </a:r>
            <a:r>
              <a:rPr lang="en-US" sz="2000" dirty="0" smtClean="0">
                <a:sym typeface="Wingdings"/>
              </a:rPr>
              <a:t>the case that a the message to transmit the result of a sequence of independent trials</a:t>
            </a:r>
            <a:r>
              <a:rPr lang="en-US" sz="2000" b="1" dirty="0" smtClean="0">
                <a:sym typeface="Wingdings"/>
              </a:rPr>
              <a:t> </a:t>
            </a:r>
            <a:r>
              <a:rPr lang="en-US" sz="2000" dirty="0" smtClean="0">
                <a:sym typeface="Wingdings"/>
              </a:rPr>
              <a:t>is compressible to use less than 1 bit per single trial.   </a:t>
            </a:r>
            <a:endParaRPr lang="en-US" sz="2000" dirty="0" smtClean="0"/>
          </a:p>
        </p:txBody>
      </p:sp>
      <p:pic>
        <p:nvPicPr>
          <p:cNvPr id="5" name="Picture 4"/>
          <p:cNvPicPr>
            <a:picLocks noChangeAspect="1"/>
          </p:cNvPicPr>
          <p:nvPr/>
        </p:nvPicPr>
        <p:blipFill>
          <a:blip r:embed="rId2" cstate="print"/>
          <a:stretch>
            <a:fillRect/>
          </a:stretch>
        </p:blipFill>
        <p:spPr>
          <a:xfrm>
            <a:off x="1447800" y="1460500"/>
            <a:ext cx="5181600" cy="3388767"/>
          </a:xfrm>
          <a:prstGeom prst="rect">
            <a:avLst/>
          </a:prstGeom>
        </p:spPr>
      </p:pic>
      <p:sp>
        <p:nvSpPr>
          <p:cNvPr id="6" name="TextBox 5"/>
          <p:cNvSpPr txBox="1"/>
          <p:nvPr/>
        </p:nvSpPr>
        <p:spPr>
          <a:xfrm>
            <a:off x="6477000" y="1868269"/>
            <a:ext cx="2514600" cy="646331"/>
          </a:xfrm>
          <a:prstGeom prst="rect">
            <a:avLst/>
          </a:prstGeom>
          <a:noFill/>
        </p:spPr>
        <p:txBody>
          <a:bodyPr wrap="square" rtlCol="0">
            <a:spAutoFit/>
          </a:bodyPr>
          <a:lstStyle/>
          <a:p>
            <a:r>
              <a:rPr lang="en-US" dirty="0" smtClean="0"/>
              <a:t>Huffman-Code, e.g.</a:t>
            </a:r>
          </a:p>
          <a:p>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345225945"/>
              </p:ext>
            </p:extLst>
          </p:nvPr>
        </p:nvGraphicFramePr>
        <p:xfrm>
          <a:off x="6858000" y="2286000"/>
          <a:ext cx="1524000" cy="1783080"/>
        </p:xfrm>
        <a:graphic>
          <a:graphicData uri="http://schemas.openxmlformats.org/drawingml/2006/table">
            <a:tbl>
              <a:tblPr firstRow="1" bandRow="1">
                <a:tableStyleId>{7E9639D4-E3E2-4D34-9284-5A2195B3D0D7}</a:tableStyleId>
              </a:tblPr>
              <a:tblGrid>
                <a:gridCol w="762000"/>
                <a:gridCol w="762000"/>
              </a:tblGrid>
              <a:tr h="320040">
                <a:tc>
                  <a:txBody>
                    <a:bodyPr/>
                    <a:lstStyle/>
                    <a:p>
                      <a:r>
                        <a:rPr lang="en-US" sz="1200" dirty="0" smtClean="0"/>
                        <a:t>Symbol</a:t>
                      </a:r>
                      <a:endParaRPr 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200" dirty="0" smtClean="0"/>
                        <a:t>Code</a:t>
                      </a:r>
                      <a:endParaRPr 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20040">
                <a:tc>
                  <a:txBody>
                    <a:bodyPr/>
                    <a:lstStyle/>
                    <a:p>
                      <a:r>
                        <a:rPr lang="en-US" dirty="0" smtClean="0"/>
                        <a:t>s1</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0</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20040">
                <a:tc>
                  <a:txBody>
                    <a:bodyPr/>
                    <a:lstStyle/>
                    <a:p>
                      <a:r>
                        <a:rPr lang="en-US" dirty="0" smtClean="0"/>
                        <a:t>s2</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10</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20040">
                <a:tc>
                  <a:txBody>
                    <a:bodyPr/>
                    <a:lstStyle/>
                    <a:p>
                      <a:r>
                        <a:rPr lang="en-US" dirty="0" smtClean="0"/>
                        <a:t>s3</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110</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20040">
                <a:tc>
                  <a:txBody>
                    <a:bodyPr/>
                    <a:lstStyle/>
                    <a:p>
                      <a:r>
                        <a:rPr lang="en-US" dirty="0" smtClean="0"/>
                        <a:t>s4</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111</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
        <p:nvSpPr>
          <p:cNvPr id="9" name="Title 2"/>
          <p:cNvSpPr txBox="1">
            <a:spLocks/>
          </p:cNvSpPr>
          <p:nvPr/>
        </p:nvSpPr>
        <p:spPr>
          <a:xfrm>
            <a:off x="358775" y="69850"/>
            <a:ext cx="6877050" cy="838200"/>
          </a:xfrm>
          <a:prstGeom prst="rect">
            <a:avLst/>
          </a:prstGeom>
        </p:spPr>
        <p:txBody>
          <a:bodyPr/>
          <a:lstStyle>
            <a:lvl1pPr algn="ctr" defTabSz="457200" rtl="0" eaLnBrk="1" latinLnBrk="0" hangingPunct="1">
              <a:spcBef>
                <a:spcPct val="0"/>
              </a:spcBef>
              <a:buNone/>
              <a:defRPr sz="4400" b="0" i="0" kern="1200">
                <a:solidFill>
                  <a:schemeClr val="tx1"/>
                </a:solidFill>
                <a:latin typeface="TheSans UHH Bold Caps"/>
                <a:ea typeface="+mj-ea"/>
                <a:cs typeface="TheSans UHH Bold Caps"/>
              </a:defRPr>
            </a:lvl1pPr>
          </a:lstStyle>
          <a:p>
            <a:pPr algn="l"/>
            <a:r>
              <a:rPr lang="en-US" smtClean="0"/>
              <a:t>The entropy of </a:t>
            </a:r>
            <a:br>
              <a:rPr lang="en-US" smtClean="0"/>
            </a:br>
            <a:r>
              <a:rPr lang="en-US" smtClean="0"/>
              <a:t>weighted coins</a:t>
            </a:r>
            <a:endParaRPr lang="en-US" dirty="0"/>
          </a:p>
        </p:txBody>
      </p:sp>
      <p:sp>
        <p:nvSpPr>
          <p:cNvPr id="10"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11"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370740513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8775" y="69850"/>
            <a:ext cx="6877050" cy="838200"/>
          </a:xfrm>
        </p:spPr>
        <p:txBody>
          <a:bodyPr/>
          <a:lstStyle/>
          <a:p>
            <a:pPr algn="l"/>
            <a:r>
              <a:rPr lang="en-US" dirty="0" smtClean="0"/>
              <a:t>Joint and </a:t>
            </a:r>
            <a:br>
              <a:rPr lang="en-US" dirty="0" smtClean="0"/>
            </a:br>
            <a:r>
              <a:rPr lang="en-US" dirty="0" smtClean="0"/>
              <a:t>conditional entropy</a:t>
            </a:r>
            <a:endParaRPr lang="en-US" dirty="0"/>
          </a:p>
        </p:txBody>
      </p:sp>
      <p:sp>
        <p:nvSpPr>
          <p:cNvPr id="4" name="Content Placeholder 3"/>
          <p:cNvSpPr>
            <a:spLocks noGrp="1"/>
          </p:cNvSpPr>
          <p:nvPr>
            <p:ph idx="1"/>
          </p:nvPr>
        </p:nvSpPr>
        <p:spPr/>
        <p:txBody>
          <a:bodyPr/>
          <a:lstStyle/>
          <a:p>
            <a:pPr marL="0" indent="0">
              <a:buNone/>
            </a:pPr>
            <a:r>
              <a:rPr lang="en-US" sz="2000" dirty="0" smtClean="0"/>
              <a:t>The </a:t>
            </a:r>
            <a:r>
              <a:rPr lang="en-US" sz="2000" b="1" dirty="0" smtClean="0"/>
              <a:t>joint entropy </a:t>
            </a:r>
            <a:r>
              <a:rPr lang="en-US" sz="2000" dirty="0" smtClean="0"/>
              <a:t>of a pair of discrete random variables </a:t>
            </a:r>
            <a:r>
              <a:rPr lang="en-US" sz="2000" i="1" dirty="0" smtClean="0"/>
              <a:t>X,Y ~ p(</a:t>
            </a:r>
            <a:r>
              <a:rPr lang="en-US" sz="2000" i="1" dirty="0" err="1" smtClean="0"/>
              <a:t>x,y</a:t>
            </a:r>
            <a:r>
              <a:rPr lang="en-US" sz="2000" i="1" dirty="0" smtClean="0"/>
              <a:t>) </a:t>
            </a:r>
            <a:r>
              <a:rPr lang="en-US" sz="2000" dirty="0" smtClean="0"/>
              <a:t>is the amount of information needed on average to specify both of their values:</a:t>
            </a:r>
          </a:p>
          <a:p>
            <a:pPr marL="0" indent="0">
              <a:buNone/>
            </a:pPr>
            <a:endParaRPr lang="en-US" sz="2000" dirty="0" smtClean="0"/>
          </a:p>
          <a:p>
            <a:pPr marL="0" indent="0">
              <a:buNone/>
            </a:pPr>
            <a:endParaRPr lang="en-US" sz="2000" dirty="0"/>
          </a:p>
          <a:p>
            <a:pPr marL="0" indent="0">
              <a:buNone/>
            </a:pPr>
            <a:r>
              <a:rPr lang="en-US" sz="2000" dirty="0" smtClean="0"/>
              <a:t>The </a:t>
            </a:r>
            <a:r>
              <a:rPr lang="en-US" sz="2000" b="1" dirty="0" smtClean="0"/>
              <a:t>conditional entropy</a:t>
            </a:r>
            <a:r>
              <a:rPr lang="en-US" sz="2000" dirty="0" smtClean="0"/>
              <a:t> of a discrete random variable </a:t>
            </a:r>
            <a:r>
              <a:rPr lang="en-US" sz="2000" i="1" dirty="0" smtClean="0"/>
              <a:t>Y</a:t>
            </a:r>
            <a:r>
              <a:rPr lang="en-US" sz="2000" dirty="0" smtClean="0"/>
              <a:t> given another </a:t>
            </a:r>
            <a:r>
              <a:rPr lang="en-US" sz="2000" i="1" dirty="0" smtClean="0"/>
              <a:t>X</a:t>
            </a:r>
            <a:r>
              <a:rPr lang="en-US" sz="2000" dirty="0" smtClean="0"/>
              <a:t> for </a:t>
            </a:r>
            <a:r>
              <a:rPr lang="en-US" sz="2000" i="1" dirty="0" smtClean="0"/>
              <a:t>X,Y ~ p(</a:t>
            </a:r>
            <a:r>
              <a:rPr lang="en-US" sz="2000" i="1" dirty="0" err="1" smtClean="0"/>
              <a:t>x,y</a:t>
            </a:r>
            <a:r>
              <a:rPr lang="en-US" sz="2000" i="1" dirty="0" smtClean="0"/>
              <a:t>) </a:t>
            </a:r>
            <a:r>
              <a:rPr lang="en-US" sz="2000" dirty="0" smtClean="0"/>
              <a:t>expresses how much extra information needs to be given on average to communicate </a:t>
            </a:r>
            <a:r>
              <a:rPr lang="en-US" sz="2000" i="1" dirty="0" smtClean="0"/>
              <a:t>Y</a:t>
            </a:r>
            <a:r>
              <a:rPr lang="en-US" sz="2000" dirty="0" smtClean="0"/>
              <a:t> given that </a:t>
            </a:r>
            <a:r>
              <a:rPr lang="en-US" sz="2000" i="1" dirty="0" smtClean="0"/>
              <a:t>X</a:t>
            </a:r>
            <a:r>
              <a:rPr lang="en-US" sz="2000" dirty="0" smtClean="0"/>
              <a:t> is already known:</a:t>
            </a:r>
          </a:p>
          <a:p>
            <a:pPr marL="0" indent="0">
              <a:buNone/>
            </a:pPr>
            <a:endParaRPr lang="en-US" sz="2000" dirty="0"/>
          </a:p>
          <a:p>
            <a:pPr marL="0" indent="0">
              <a:buNone/>
            </a:pPr>
            <a:endParaRPr lang="en-US" sz="2000" dirty="0" smtClean="0"/>
          </a:p>
          <a:p>
            <a:pPr marL="0" indent="0">
              <a:buNone/>
            </a:pPr>
            <a:r>
              <a:rPr lang="en-US" sz="2000" b="1" dirty="0" smtClean="0"/>
              <a:t>Chain rule for entropy</a:t>
            </a:r>
            <a:r>
              <a:rPr lang="en-US" sz="2000" dirty="0" smtClean="0"/>
              <a:t> (using that </a:t>
            </a:r>
            <a:r>
              <a:rPr lang="en-US" sz="2000" dirty="0" err="1" smtClean="0"/>
              <a:t>lg</a:t>
            </a:r>
            <a:r>
              <a:rPr lang="en-US" sz="2000" i="1" dirty="0" smtClean="0"/>
              <a:t>(a*b)</a:t>
            </a:r>
            <a:r>
              <a:rPr lang="en-US" sz="2000" dirty="0" smtClean="0"/>
              <a:t> = </a:t>
            </a:r>
            <a:r>
              <a:rPr lang="en-US" sz="2000" dirty="0" err="1" smtClean="0"/>
              <a:t>lg</a:t>
            </a:r>
            <a:r>
              <a:rPr lang="en-US" sz="2000" dirty="0" smtClean="0"/>
              <a:t> </a:t>
            </a:r>
            <a:r>
              <a:rPr lang="en-US" sz="2000" i="1" dirty="0" smtClean="0"/>
              <a:t>a</a:t>
            </a:r>
            <a:r>
              <a:rPr lang="en-US" sz="2000" dirty="0" smtClean="0"/>
              <a:t> + </a:t>
            </a:r>
            <a:r>
              <a:rPr lang="en-US" sz="2000" dirty="0" err="1" smtClean="0"/>
              <a:t>lg</a:t>
            </a:r>
            <a:r>
              <a:rPr lang="en-US" sz="2000" dirty="0" smtClean="0"/>
              <a:t> </a:t>
            </a:r>
            <a:r>
              <a:rPr lang="en-US" sz="2000" i="1" dirty="0" smtClean="0"/>
              <a:t>b</a:t>
            </a:r>
            <a:r>
              <a:rPr lang="en-US" sz="2000" dirty="0" smtClean="0"/>
              <a:t>):</a:t>
            </a:r>
            <a:endParaRPr lang="en-US" sz="2000" b="1" dirty="0" smtClean="0"/>
          </a:p>
          <a:p>
            <a:pPr marL="0" indent="0">
              <a:buNone/>
            </a:pPr>
            <a:endParaRPr lang="en-US" sz="2000" dirty="0" smtClean="0"/>
          </a:p>
        </p:txBody>
      </p:sp>
      <p:graphicFrame>
        <p:nvGraphicFramePr>
          <p:cNvPr id="5" name="Object 4"/>
          <p:cNvGraphicFramePr>
            <a:graphicFrameLocks noChangeAspect="1"/>
          </p:cNvGraphicFramePr>
          <p:nvPr>
            <p:extLst>
              <p:ext uri="{D42A27DB-BD31-4B8C-83A1-F6EECF244321}">
                <p14:modId xmlns:p14="http://schemas.microsoft.com/office/powerpoint/2010/main" val="1733441496"/>
              </p:ext>
            </p:extLst>
          </p:nvPr>
        </p:nvGraphicFramePr>
        <p:xfrm>
          <a:off x="698089" y="2362200"/>
          <a:ext cx="3382297" cy="609600"/>
        </p:xfrm>
        <a:graphic>
          <a:graphicData uri="http://schemas.openxmlformats.org/presentationml/2006/ole">
            <mc:AlternateContent xmlns:mc="http://schemas.openxmlformats.org/markup-compatibility/2006">
              <mc:Choice xmlns:v="urn:schemas-microsoft-com:vml" Requires="v">
                <p:oleObj spid="_x0000_s5243" name="Equation" r:id="rId3" imgW="2175840" imgH="383760" progId="Equation.3">
                  <p:embed/>
                </p:oleObj>
              </mc:Choice>
              <mc:Fallback>
                <p:oleObj name="Equation" r:id="rId3" imgW="2175840" imgH="38376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8089" y="2362200"/>
                        <a:ext cx="3382297" cy="609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118197439"/>
              </p:ext>
            </p:extLst>
          </p:nvPr>
        </p:nvGraphicFramePr>
        <p:xfrm>
          <a:off x="650875" y="4038600"/>
          <a:ext cx="3540125" cy="609600"/>
        </p:xfrm>
        <a:graphic>
          <a:graphicData uri="http://schemas.openxmlformats.org/presentationml/2006/ole">
            <mc:AlternateContent xmlns:mc="http://schemas.openxmlformats.org/markup-compatibility/2006">
              <mc:Choice xmlns:v="urn:schemas-microsoft-com:vml" Requires="v">
                <p:oleObj spid="_x0000_s5244" name="Equation" r:id="rId5" imgW="2276280" imgH="383760" progId="Equation.3">
                  <p:embed/>
                </p:oleObj>
              </mc:Choice>
              <mc:Fallback>
                <p:oleObj name="Equation" r:id="rId5" imgW="2276280" imgH="38376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0875" y="4038600"/>
                        <a:ext cx="3540125" cy="6096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2372326957"/>
              </p:ext>
            </p:extLst>
          </p:nvPr>
        </p:nvGraphicFramePr>
        <p:xfrm>
          <a:off x="609600" y="5257800"/>
          <a:ext cx="6096001" cy="775463"/>
        </p:xfrm>
        <a:graphic>
          <a:graphicData uri="http://schemas.openxmlformats.org/presentationml/2006/ole">
            <mc:AlternateContent xmlns:mc="http://schemas.openxmlformats.org/markup-compatibility/2006">
              <mc:Choice xmlns:v="urn:schemas-microsoft-com:vml" Requires="v">
                <p:oleObj spid="_x0000_s5245" name="Equation" r:id="rId7" imgW="3583800" imgH="447840" progId="Equation.3">
                  <p:embed/>
                </p:oleObj>
              </mc:Choice>
              <mc:Fallback>
                <p:oleObj name="Equation" r:id="rId7" imgW="3583800" imgH="447840" progId="Equation.3">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9600" y="5257800"/>
                        <a:ext cx="6096001" cy="7754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9"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119135918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8775" y="69850"/>
            <a:ext cx="6877050" cy="838200"/>
          </a:xfrm>
        </p:spPr>
        <p:txBody>
          <a:bodyPr/>
          <a:lstStyle/>
          <a:p>
            <a:pPr algn="l"/>
            <a:r>
              <a:rPr lang="en-US" dirty="0" smtClean="0"/>
              <a:t>Relative Entropy </a:t>
            </a:r>
            <a:br>
              <a:rPr lang="en-US" dirty="0" smtClean="0"/>
            </a:br>
            <a:r>
              <a:rPr lang="en-US" dirty="0" smtClean="0"/>
              <a:t>and Cross Entropy</a:t>
            </a:r>
            <a:endParaRPr lang="en-US" dirty="0"/>
          </a:p>
        </p:txBody>
      </p:sp>
      <p:sp>
        <p:nvSpPr>
          <p:cNvPr id="4" name="Content Placeholder 3"/>
          <p:cNvSpPr>
            <a:spLocks noGrp="1"/>
          </p:cNvSpPr>
          <p:nvPr>
            <p:ph idx="1"/>
          </p:nvPr>
        </p:nvSpPr>
        <p:spPr/>
        <p:txBody>
          <a:bodyPr/>
          <a:lstStyle/>
          <a:p>
            <a:pPr marL="0" indent="0">
              <a:buNone/>
            </a:pPr>
            <a:r>
              <a:rPr lang="en-US" sz="2000" dirty="0" smtClean="0"/>
              <a:t>For two probability mass functions </a:t>
            </a:r>
            <a:r>
              <a:rPr lang="en-US" sz="2000" i="1" dirty="0" smtClean="0"/>
              <a:t>p(x), q(x)</a:t>
            </a:r>
            <a:r>
              <a:rPr lang="en-US" sz="2000" dirty="0" smtClean="0"/>
              <a:t>, the </a:t>
            </a:r>
            <a:r>
              <a:rPr lang="en-US" sz="2000" b="1" dirty="0" smtClean="0"/>
              <a:t>relative entropy</a:t>
            </a:r>
            <a:r>
              <a:rPr lang="en-US" sz="2000" dirty="0" smtClean="0"/>
              <a:t> or </a:t>
            </a:r>
            <a:r>
              <a:rPr lang="en-US" sz="2000" b="1" dirty="0" err="1" smtClean="0"/>
              <a:t>Kullback</a:t>
            </a:r>
            <a:r>
              <a:rPr lang="en-US" sz="2000" b="1" dirty="0" smtClean="0"/>
              <a:t>-</a:t>
            </a:r>
            <a:r>
              <a:rPr lang="en-US" sz="2000" b="1" dirty="0" err="1" smtClean="0"/>
              <a:t>Leibler</a:t>
            </a:r>
            <a:r>
              <a:rPr lang="en-US" sz="2000" b="1" dirty="0" smtClean="0"/>
              <a:t>-divergence (KL-div.) </a:t>
            </a:r>
            <a:r>
              <a:rPr lang="en-US" sz="2000" dirty="0" smtClean="0"/>
              <a:t>is given by</a:t>
            </a:r>
          </a:p>
          <a:p>
            <a:pPr marL="0" indent="0">
              <a:buNone/>
            </a:pPr>
            <a:endParaRPr lang="en-US" sz="2000" dirty="0"/>
          </a:p>
          <a:p>
            <a:pPr marL="0" indent="0">
              <a:buNone/>
            </a:pPr>
            <a:r>
              <a:rPr lang="en-US" sz="2000" dirty="0" smtClean="0"/>
              <a:t>This is the average number of bits that are wasted by encoding events from a distribution </a:t>
            </a:r>
            <a:r>
              <a:rPr lang="en-US" sz="2000" i="1" dirty="0" smtClean="0"/>
              <a:t>p</a:t>
            </a:r>
            <a:r>
              <a:rPr lang="en-US" sz="2000" dirty="0" smtClean="0"/>
              <a:t> using a code based on the (diverging) distribution </a:t>
            </a:r>
            <a:r>
              <a:rPr lang="en-US" sz="2000" i="1" dirty="0" smtClean="0"/>
              <a:t>q</a:t>
            </a:r>
            <a:r>
              <a:rPr lang="en-US" sz="2000" dirty="0" smtClean="0"/>
              <a:t>. </a:t>
            </a:r>
          </a:p>
          <a:p>
            <a:pPr marL="0" indent="0">
              <a:buNone/>
            </a:pPr>
            <a:endParaRPr lang="en-US" sz="2000" dirty="0"/>
          </a:p>
          <a:p>
            <a:pPr marL="0" indent="0">
              <a:buNone/>
            </a:pPr>
            <a:r>
              <a:rPr lang="en-US" sz="2000" dirty="0" smtClean="0"/>
              <a:t>The </a:t>
            </a:r>
            <a:r>
              <a:rPr lang="en-US" sz="2000" b="1" dirty="0" smtClean="0"/>
              <a:t>cross entropy</a:t>
            </a:r>
            <a:r>
              <a:rPr lang="en-US" sz="2000" dirty="0" smtClean="0"/>
              <a:t> between a random variable </a:t>
            </a:r>
            <a:r>
              <a:rPr lang="en-US" sz="2000" i="1" dirty="0" smtClean="0"/>
              <a:t>X ~ p(x) </a:t>
            </a:r>
            <a:r>
              <a:rPr lang="en-US" sz="2000" dirty="0" smtClean="0"/>
              <a:t>and another probability mass function </a:t>
            </a:r>
            <a:r>
              <a:rPr lang="en-US" sz="2000" i="1" dirty="0" smtClean="0"/>
              <a:t>q(x)</a:t>
            </a:r>
            <a:r>
              <a:rPr lang="en-US" sz="2000" dirty="0" smtClean="0"/>
              <a:t> (normally a model of </a:t>
            </a:r>
            <a:r>
              <a:rPr lang="en-US" sz="2000" i="1" dirty="0" smtClean="0"/>
              <a:t>p</a:t>
            </a:r>
            <a:r>
              <a:rPr lang="en-US" sz="2000" dirty="0" smtClean="0"/>
              <a:t>) is given by:</a:t>
            </a:r>
          </a:p>
          <a:p>
            <a:pPr marL="0" indent="0">
              <a:buNone/>
            </a:pPr>
            <a:endParaRPr lang="en-US" sz="2000" dirty="0"/>
          </a:p>
          <a:p>
            <a:pPr marL="0" indent="0">
              <a:buNone/>
            </a:pPr>
            <a:endParaRPr lang="en-US" sz="2000" dirty="0" smtClean="0"/>
          </a:p>
          <a:p>
            <a:pPr marL="0" indent="0">
              <a:buNone/>
            </a:pPr>
            <a:r>
              <a:rPr lang="en-US" sz="2000" dirty="0" smtClean="0"/>
              <a:t>Thus, it can be used to evaluate models by comparing model predictions with observations. If </a:t>
            </a:r>
            <a:r>
              <a:rPr lang="en-US" sz="2000" i="1" dirty="0" smtClean="0"/>
              <a:t>q</a:t>
            </a:r>
            <a:r>
              <a:rPr lang="en-US" sz="2000" dirty="0" smtClean="0"/>
              <a:t> is the perfect model for </a:t>
            </a:r>
            <a:r>
              <a:rPr lang="en-US" sz="2000" i="1" dirty="0" smtClean="0"/>
              <a:t>p</a:t>
            </a:r>
            <a:r>
              <a:rPr lang="en-US" sz="2000" dirty="0" smtClean="0"/>
              <a:t>, </a:t>
            </a:r>
            <a:r>
              <a:rPr lang="en-US" sz="2000" i="1" dirty="0" smtClean="0"/>
              <a:t>D(p||q)=0</a:t>
            </a:r>
            <a:r>
              <a:rPr lang="en-US" sz="2000" dirty="0" smtClean="0"/>
              <a:t>. However, it is not a metric: </a:t>
            </a:r>
            <a:r>
              <a:rPr lang="en-US" sz="2000" i="1" dirty="0" smtClean="0"/>
              <a:t>D(p||q) ≠ D(q||p)</a:t>
            </a:r>
            <a:r>
              <a:rPr lang="en-US" sz="2000" dirty="0" smtClean="0"/>
              <a:t>. </a:t>
            </a:r>
            <a:endParaRPr lang="en-US" sz="2000" dirty="0"/>
          </a:p>
          <a:p>
            <a:pPr marL="0" indent="0">
              <a:buNone/>
            </a:pPr>
            <a:r>
              <a:rPr lang="en-US" sz="2000" dirty="0" smtClean="0"/>
              <a:t> </a:t>
            </a:r>
            <a:endParaRPr lang="en-US" sz="2000" i="1" dirty="0"/>
          </a:p>
        </p:txBody>
      </p:sp>
      <p:graphicFrame>
        <p:nvGraphicFramePr>
          <p:cNvPr id="6" name="Object 5"/>
          <p:cNvGraphicFramePr>
            <a:graphicFrameLocks noChangeAspect="1"/>
          </p:cNvGraphicFramePr>
          <p:nvPr>
            <p:extLst>
              <p:ext uri="{D42A27DB-BD31-4B8C-83A1-F6EECF244321}">
                <p14:modId xmlns:p14="http://schemas.microsoft.com/office/powerpoint/2010/main" val="2225052137"/>
              </p:ext>
            </p:extLst>
          </p:nvPr>
        </p:nvGraphicFramePr>
        <p:xfrm>
          <a:off x="4873625" y="2019300"/>
          <a:ext cx="2362200" cy="644236"/>
        </p:xfrm>
        <a:graphic>
          <a:graphicData uri="http://schemas.openxmlformats.org/presentationml/2006/ole">
            <mc:AlternateContent xmlns:mc="http://schemas.openxmlformats.org/markup-compatibility/2006">
              <mc:Choice xmlns:v="urn:schemas-microsoft-com:vml" Requires="v">
                <p:oleObj spid="_x0000_s6229" name="Equation" r:id="rId3" imgW="1663920" imgH="447840" progId="Equation.3">
                  <p:embed/>
                </p:oleObj>
              </mc:Choice>
              <mc:Fallback>
                <p:oleObj name="Equation" r:id="rId3" imgW="1663920" imgH="447840" progId="Equation.3">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73625" y="2019300"/>
                        <a:ext cx="2362200" cy="64423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3811435681"/>
              </p:ext>
            </p:extLst>
          </p:nvPr>
        </p:nvGraphicFramePr>
        <p:xfrm>
          <a:off x="381000" y="4419600"/>
          <a:ext cx="4101662" cy="533400"/>
        </p:xfrm>
        <a:graphic>
          <a:graphicData uri="http://schemas.openxmlformats.org/presentationml/2006/ole">
            <mc:AlternateContent xmlns:mc="http://schemas.openxmlformats.org/markup-compatibility/2006">
              <mc:Choice xmlns:v="urn:schemas-microsoft-com:vml" Requires="v">
                <p:oleObj spid="_x0000_s6230" name="Equation" r:id="rId5" imgW="2815920" imgH="356400" progId="Equation.3">
                  <p:embed/>
                </p:oleObj>
              </mc:Choice>
              <mc:Fallback>
                <p:oleObj name="Equation" r:id="rId5" imgW="2815920" imgH="356400" progId="Equation.3">
                  <p:embed/>
                  <p:pic>
                    <p:nvPicPr>
                      <p:cNvPr id="0" nam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1000" y="4419600"/>
                        <a:ext cx="4101662" cy="5334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8" name="Date Placeholder 4"/>
          <p:cNvSpPr txBox="1">
            <a:spLocks/>
          </p:cNvSpPr>
          <p:nvPr/>
        </p:nvSpPr>
        <p:spPr>
          <a:xfrm>
            <a:off x="457200" y="6442393"/>
            <a:ext cx="907185" cy="365125"/>
          </a:xfrm>
          <a:prstGeom prst="rect">
            <a:avLst/>
          </a:prstGeom>
          <a:ln/>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1F0446C2-C436-754A-84F1-B94BA1E05324}" type="datetime1">
              <a:rPr lang="de-DE" smtClean="0"/>
              <a:pPr/>
              <a:t>24/04/19</a:t>
            </a:fld>
            <a:endParaRPr lang="de-DE" dirty="0"/>
          </a:p>
        </p:txBody>
      </p:sp>
      <p:sp>
        <p:nvSpPr>
          <p:cNvPr id="9" name="Footer Placeholder 5"/>
          <p:cNvSpPr txBox="1">
            <a:spLocks/>
          </p:cNvSpPr>
          <p:nvPr/>
        </p:nvSpPr>
        <p:spPr>
          <a:xfrm>
            <a:off x="1433688" y="6442393"/>
            <a:ext cx="4522788" cy="365125"/>
          </a:xfrm>
          <a:prstGeom prst="rect">
            <a:avLst/>
          </a:prstGeom>
        </p:spPr>
        <p:txBody>
          <a:bodyPr vert="horz" lIns="0" tIns="45720" rIns="91440" bIns="45720" rtlCol="0" anchor="ctr"/>
          <a:lstStyle>
            <a:defPPr>
              <a:defRPr lang="de-DE"/>
            </a:defPPr>
            <a:lvl1pPr marL="0" algn="l" defTabSz="457200" rtl="0" eaLnBrk="1" latinLnBrk="0" hangingPunct="1">
              <a:defRPr sz="1200" b="0" i="0" kern="1200">
                <a:solidFill>
                  <a:srgbClr val="000000"/>
                </a:solidFill>
                <a:latin typeface="TheSans UHH Regular"/>
                <a:ea typeface="+mn-ea"/>
                <a:cs typeface="TheSans UHH Regular"/>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de-DE" dirty="0" smtClean="0">
                <a:latin typeface="TheSans UHH Bold"/>
                <a:cs typeface="TheSans UHH Bold"/>
              </a:rPr>
              <a:t> Language Technology Group – Chris Biemann</a:t>
            </a:r>
          </a:p>
        </p:txBody>
      </p:sp>
    </p:spTree>
    <p:extLst>
      <p:ext uri="{BB962C8B-B14F-4D97-AF65-F5344CB8AC3E}">
        <p14:creationId xmlns:p14="http://schemas.microsoft.com/office/powerpoint/2010/main" val="405047709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ln w="50800">
          <a:solidFill>
            <a:schemeClr val="bg1"/>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2927</TotalTime>
  <Words>5244</Words>
  <Application>Microsoft Macintosh PowerPoint</Application>
  <PresentationFormat>On-screen Show (4:3)</PresentationFormat>
  <Paragraphs>775</Paragraphs>
  <Slides>56</Slides>
  <Notes>2</Notes>
  <HiddenSlides>0</HiddenSlides>
  <MMClips>0</MMClips>
  <ScaleCrop>false</ScaleCrop>
  <HeadingPairs>
    <vt:vector size="6" baseType="variant">
      <vt:variant>
        <vt:lpstr>Theme</vt:lpstr>
      </vt:variant>
      <vt:variant>
        <vt:i4>1</vt:i4>
      </vt:variant>
      <vt:variant>
        <vt:lpstr>Embedded OLE Servers</vt:lpstr>
      </vt:variant>
      <vt:variant>
        <vt:i4>2</vt:i4>
      </vt:variant>
      <vt:variant>
        <vt:lpstr>Slide Titles</vt:lpstr>
      </vt:variant>
      <vt:variant>
        <vt:i4>56</vt:i4>
      </vt:variant>
    </vt:vector>
  </HeadingPairs>
  <TitlesOfParts>
    <vt:vector size="59" baseType="lpstr">
      <vt:lpstr>Office-Design</vt:lpstr>
      <vt:lpstr>Equation</vt:lpstr>
      <vt:lpstr>Microsoft Equation</vt:lpstr>
      <vt:lpstr>Language Models</vt:lpstr>
      <vt:lpstr>Probability Theory:  Basic Terms</vt:lpstr>
      <vt:lpstr>Fundamental:  Bayes’ Theorem</vt:lpstr>
      <vt:lpstr>The Shannon game: Guessing the next word </vt:lpstr>
      <vt:lpstr>Information Theory: Entropy</vt:lpstr>
      <vt:lpstr>The entropy of  weighted coins</vt:lpstr>
      <vt:lpstr>PowerPoint Presentation</vt:lpstr>
      <vt:lpstr>Joint and  conditional entropy</vt:lpstr>
      <vt:lpstr>Relative Entropy  and Cross Entropy</vt:lpstr>
      <vt:lpstr>Perplexity</vt:lpstr>
      <vt:lpstr>Corpus:  source of text data</vt:lpstr>
      <vt:lpstr>Neulich bei IKEA</vt:lpstr>
      <vt:lpstr>Simple n-grams</vt:lpstr>
      <vt:lpstr>The Shannon game:  N-gram models </vt:lpstr>
      <vt:lpstr>Language Models (LM)</vt:lpstr>
      <vt:lpstr>PowerPoint Presentation</vt:lpstr>
      <vt:lpstr>Unigram models: n=1</vt:lpstr>
      <vt:lpstr>Bigram models: n=2</vt:lpstr>
      <vt:lpstr>Markov Assumptions</vt:lpstr>
      <vt:lpstr>Markov Model  and Markov Chain</vt:lpstr>
      <vt:lpstr>WFSA as Markov Chain</vt:lpstr>
      <vt:lpstr>Example of a Markov    Chain with horizon 1</vt:lpstr>
      <vt:lpstr>Higher order  Markov Chains</vt:lpstr>
      <vt:lpstr>Algorithm for  Markov Process</vt:lpstr>
      <vt:lpstr>Growth in the number of parameters for n-gram models</vt:lpstr>
      <vt:lpstr>Maximum likelihood estimation (MLE)</vt:lpstr>
      <vt:lpstr>Examples: Shakespeare  with n-gram models (from Jurafsky/Martin, Section 4.3)</vt:lpstr>
      <vt:lpstr>Accepting with MLE-models</vt:lpstr>
      <vt:lpstr>Problems with MLE Models</vt:lpstr>
      <vt:lpstr>Zipf’s law:  freq(rank) ~ rank-z</vt:lpstr>
      <vt:lpstr>The role of training, development and test data</vt:lpstr>
      <vt:lpstr>Smoothing</vt:lpstr>
      <vt:lpstr>Laplace smoothing  “add one”</vt:lpstr>
      <vt:lpstr>Problem with  Laplace smoothing</vt:lpstr>
      <vt:lpstr>The “held out” estimator</vt:lpstr>
      <vt:lpstr>Deleted estimation</vt:lpstr>
      <vt:lpstr>Good-Turing estimation (after Gale and Sampson)</vt:lpstr>
      <vt:lpstr>Example estimates  (Manning/Schütze Sect. 6.2)</vt:lpstr>
      <vt:lpstr>Combining estimators</vt:lpstr>
      <vt:lpstr>Katz’s backing off</vt:lpstr>
      <vt:lpstr>Measuring the quality  of back-off models</vt:lpstr>
      <vt:lpstr>Conclusion on  Smoothing and Back-off</vt:lpstr>
      <vt:lpstr>Conclusion on  n-gram Language Models</vt:lpstr>
      <vt:lpstr>Issues with N-gram Language Models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Hidden Markov Models</vt:lpstr>
    </vt:vector>
  </TitlesOfParts>
  <Company>blum design und kommunikation GmbH</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Eike Hilgendorff</dc:creator>
  <cp:lastModifiedBy>Chris Bie</cp:lastModifiedBy>
  <cp:revision>162</cp:revision>
  <cp:lastPrinted>2019-04-10T07:48:53Z</cp:lastPrinted>
  <dcterms:created xsi:type="dcterms:W3CDTF">2016-03-24T14:49:53Z</dcterms:created>
  <dcterms:modified xsi:type="dcterms:W3CDTF">2019-04-24T06:28:20Z</dcterms:modified>
</cp:coreProperties>
</file>

<file path=docProps/thumbnail.jpeg>
</file>